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37" r:id="rId1"/>
  </p:sldMasterIdLst>
  <p:notesMasterIdLst>
    <p:notesMasterId r:id="rId49"/>
  </p:notesMasterIdLst>
  <p:handoutMasterIdLst>
    <p:handoutMasterId r:id="rId50"/>
  </p:handoutMasterIdLst>
  <p:sldIdLst>
    <p:sldId id="256" r:id="rId2"/>
    <p:sldId id="258" r:id="rId3"/>
    <p:sldId id="295" r:id="rId4"/>
    <p:sldId id="257" r:id="rId5"/>
    <p:sldId id="259" r:id="rId6"/>
    <p:sldId id="294" r:id="rId7"/>
    <p:sldId id="260" r:id="rId8"/>
    <p:sldId id="261" r:id="rId9"/>
    <p:sldId id="262" r:id="rId10"/>
    <p:sldId id="263" r:id="rId11"/>
    <p:sldId id="264" r:id="rId12"/>
    <p:sldId id="265" r:id="rId13"/>
    <p:sldId id="302" r:id="rId14"/>
    <p:sldId id="293" r:id="rId15"/>
    <p:sldId id="282" r:id="rId16"/>
    <p:sldId id="268" r:id="rId17"/>
    <p:sldId id="266" r:id="rId18"/>
    <p:sldId id="269" r:id="rId19"/>
    <p:sldId id="298" r:id="rId20"/>
    <p:sldId id="272" r:id="rId21"/>
    <p:sldId id="277" r:id="rId22"/>
    <p:sldId id="300" r:id="rId23"/>
    <p:sldId id="303" r:id="rId24"/>
    <p:sldId id="273" r:id="rId25"/>
    <p:sldId id="289" r:id="rId26"/>
    <p:sldId id="274" r:id="rId27"/>
    <p:sldId id="283" r:id="rId28"/>
    <p:sldId id="284" r:id="rId29"/>
    <p:sldId id="275" r:id="rId30"/>
    <p:sldId id="276" r:id="rId31"/>
    <p:sldId id="270" r:id="rId32"/>
    <p:sldId id="271" r:id="rId33"/>
    <p:sldId id="278" r:id="rId34"/>
    <p:sldId id="296" r:id="rId35"/>
    <p:sldId id="279" r:id="rId36"/>
    <p:sldId id="301" r:id="rId37"/>
    <p:sldId id="280" r:id="rId38"/>
    <p:sldId id="281" r:id="rId39"/>
    <p:sldId id="285" r:id="rId40"/>
    <p:sldId id="290" r:id="rId41"/>
    <p:sldId id="286" r:id="rId42"/>
    <p:sldId id="291" r:id="rId43"/>
    <p:sldId id="292" r:id="rId44"/>
    <p:sldId id="287" r:id="rId45"/>
    <p:sldId id="288" r:id="rId46"/>
    <p:sldId id="297" r:id="rId47"/>
    <p:sldId id="299" r:id="rId48"/>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7" autoAdjust="0"/>
    <p:restoredTop sz="94705" autoAdjust="0"/>
  </p:normalViewPr>
  <p:slideViewPr>
    <p:cSldViewPr snapToGrid="0" snapToObjects="1">
      <p:cViewPr varScale="1">
        <p:scale>
          <a:sx n="68" d="100"/>
          <a:sy n="68" d="100"/>
        </p:scale>
        <p:origin x="1446" y="60"/>
      </p:cViewPr>
      <p:guideLst>
        <p:guide orient="horz" pos="2160"/>
        <p:guide pos="2880"/>
      </p:guideLst>
    </p:cSldViewPr>
  </p:slideViewPr>
  <p:outlineViewPr>
    <p:cViewPr>
      <p:scale>
        <a:sx n="33" d="100"/>
        <a:sy n="33" d="100"/>
      </p:scale>
      <p:origin x="0" y="4776"/>
    </p:cViewPr>
  </p:outlineViewPr>
  <p:notesTextViewPr>
    <p:cViewPr>
      <p:scale>
        <a:sx n="100" d="100"/>
        <a:sy n="100" d="100"/>
      </p:scale>
      <p:origin x="0" y="0"/>
    </p:cViewPr>
  </p:notesTextViewPr>
  <p:sorterViewPr>
    <p:cViewPr>
      <p:scale>
        <a:sx n="100" d="100"/>
        <a:sy n="100" d="100"/>
      </p:scale>
      <p:origin x="0" y="84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58" tIns="45729" rIns="91458" bIns="45729" rtlCol="0"/>
          <a:lstStyle>
            <a:lvl1pPr algn="l">
              <a:defRPr sz="1200"/>
            </a:lvl1pPr>
          </a:lstStyle>
          <a:p>
            <a:endParaRPr lang="en-US"/>
          </a:p>
        </p:txBody>
      </p:sp>
      <p:sp>
        <p:nvSpPr>
          <p:cNvPr id="3" name="Date Placeholder 2"/>
          <p:cNvSpPr>
            <a:spLocks noGrp="1"/>
          </p:cNvSpPr>
          <p:nvPr>
            <p:ph type="dt" sz="quarter" idx="1"/>
          </p:nvPr>
        </p:nvSpPr>
        <p:spPr>
          <a:xfrm>
            <a:off x="3850587" y="0"/>
            <a:ext cx="2947088" cy="497047"/>
          </a:xfrm>
          <a:prstGeom prst="rect">
            <a:avLst/>
          </a:prstGeom>
        </p:spPr>
        <p:txBody>
          <a:bodyPr vert="horz" lIns="91458" tIns="45729" rIns="91458" bIns="45729" rtlCol="0"/>
          <a:lstStyle>
            <a:lvl1pPr algn="r">
              <a:defRPr sz="1200"/>
            </a:lvl1pPr>
          </a:lstStyle>
          <a:p>
            <a:fld id="{2160B0D3-4203-4840-9C84-6E6170B990F0}" type="datetimeFigureOut">
              <a:rPr lang="en-US" smtClean="0"/>
              <a:t>5/19/2020</a:t>
            </a:fld>
            <a:endParaRPr lang="en-US"/>
          </a:p>
        </p:txBody>
      </p:sp>
      <p:sp>
        <p:nvSpPr>
          <p:cNvPr id="4" name="Footer Placeholder 3"/>
          <p:cNvSpPr>
            <a:spLocks noGrp="1"/>
          </p:cNvSpPr>
          <p:nvPr>
            <p:ph type="ftr" sz="quarter" idx="2"/>
          </p:nvPr>
        </p:nvSpPr>
        <p:spPr>
          <a:xfrm>
            <a:off x="0" y="9431179"/>
            <a:ext cx="2947088" cy="497046"/>
          </a:xfrm>
          <a:prstGeom prst="rect">
            <a:avLst/>
          </a:prstGeom>
        </p:spPr>
        <p:txBody>
          <a:bodyPr vert="horz" lIns="91458" tIns="45729" rIns="91458" bIns="45729" rtlCol="0" anchor="b"/>
          <a:lstStyle>
            <a:lvl1pPr algn="l">
              <a:defRPr sz="1200"/>
            </a:lvl1pPr>
          </a:lstStyle>
          <a:p>
            <a:endParaRPr lang="en-US"/>
          </a:p>
        </p:txBody>
      </p:sp>
      <p:sp>
        <p:nvSpPr>
          <p:cNvPr id="5" name="Slide Number Placeholder 4"/>
          <p:cNvSpPr>
            <a:spLocks noGrp="1"/>
          </p:cNvSpPr>
          <p:nvPr>
            <p:ph type="sldNum" sz="quarter" idx="3"/>
          </p:nvPr>
        </p:nvSpPr>
        <p:spPr>
          <a:xfrm>
            <a:off x="3850587" y="9431179"/>
            <a:ext cx="2947088" cy="497046"/>
          </a:xfrm>
          <a:prstGeom prst="rect">
            <a:avLst/>
          </a:prstGeom>
        </p:spPr>
        <p:txBody>
          <a:bodyPr vert="horz" lIns="91458" tIns="45729" rIns="91458" bIns="45729" rtlCol="0" anchor="b"/>
          <a:lstStyle>
            <a:lvl1pPr algn="r">
              <a:defRPr sz="1200"/>
            </a:lvl1pPr>
          </a:lstStyle>
          <a:p>
            <a:fld id="{EE7E8151-68FD-9C4B-B788-CD638456E3DD}" type="slidenum">
              <a:rPr lang="en-US" smtClean="0"/>
              <a:t>‹#›</a:t>
            </a:fld>
            <a:endParaRPr lang="en-US"/>
          </a:p>
        </p:txBody>
      </p:sp>
    </p:spTree>
    <p:extLst>
      <p:ext uri="{BB962C8B-B14F-4D97-AF65-F5344CB8AC3E}">
        <p14:creationId xmlns:p14="http://schemas.microsoft.com/office/powerpoint/2010/main" val="314233743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58" tIns="45729" rIns="91458" bIns="45729" rtlCol="0"/>
          <a:lstStyle>
            <a:lvl1pPr algn="l">
              <a:defRPr sz="1200"/>
            </a:lvl1pPr>
          </a:lstStyle>
          <a:p>
            <a:endParaRPr lang="en-US"/>
          </a:p>
        </p:txBody>
      </p:sp>
      <p:sp>
        <p:nvSpPr>
          <p:cNvPr id="3" name="Date Placeholder 2"/>
          <p:cNvSpPr>
            <a:spLocks noGrp="1"/>
          </p:cNvSpPr>
          <p:nvPr>
            <p:ph type="dt" idx="1"/>
          </p:nvPr>
        </p:nvSpPr>
        <p:spPr>
          <a:xfrm>
            <a:off x="3850587" y="0"/>
            <a:ext cx="2947088" cy="497047"/>
          </a:xfrm>
          <a:prstGeom prst="rect">
            <a:avLst/>
          </a:prstGeom>
        </p:spPr>
        <p:txBody>
          <a:bodyPr vert="horz" lIns="91458" tIns="45729" rIns="91458" bIns="45729" rtlCol="0"/>
          <a:lstStyle>
            <a:lvl1pPr algn="r">
              <a:defRPr sz="1200"/>
            </a:lvl1pPr>
          </a:lstStyle>
          <a:p>
            <a:fld id="{BC5D0AB2-975D-3042-A419-559B51FC24CA}" type="datetimeFigureOut">
              <a:rPr lang="en-US" smtClean="0"/>
              <a:t>5/19/2020</a:t>
            </a:fld>
            <a:endParaRPr lang="en-US"/>
          </a:p>
        </p:txBody>
      </p:sp>
      <p:sp>
        <p:nvSpPr>
          <p:cNvPr id="4" name="Slide Image Placeholder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58" tIns="45729" rIns="91458" bIns="45729" rtlCol="0" anchor="ctr"/>
          <a:lstStyle/>
          <a:p>
            <a:endParaRPr lang="en-US"/>
          </a:p>
        </p:txBody>
      </p:sp>
      <p:sp>
        <p:nvSpPr>
          <p:cNvPr id="5" name="Notes Placeholder 4"/>
          <p:cNvSpPr>
            <a:spLocks noGrp="1"/>
          </p:cNvSpPr>
          <p:nvPr>
            <p:ph type="body" sz="quarter" idx="3"/>
          </p:nvPr>
        </p:nvSpPr>
        <p:spPr>
          <a:xfrm>
            <a:off x="679609" y="4716383"/>
            <a:ext cx="5440046" cy="4468654"/>
          </a:xfrm>
          <a:prstGeom prst="rect">
            <a:avLst/>
          </a:prstGeom>
        </p:spPr>
        <p:txBody>
          <a:bodyPr vert="horz" lIns="91458" tIns="45729" rIns="91458" bIns="45729"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31179"/>
            <a:ext cx="2947088" cy="497046"/>
          </a:xfrm>
          <a:prstGeom prst="rect">
            <a:avLst/>
          </a:prstGeom>
        </p:spPr>
        <p:txBody>
          <a:bodyPr vert="horz" lIns="91458" tIns="45729" rIns="91458" bIns="45729" rtlCol="0" anchor="b"/>
          <a:lstStyle>
            <a:lvl1pPr algn="l">
              <a:defRPr sz="1200"/>
            </a:lvl1pPr>
          </a:lstStyle>
          <a:p>
            <a:endParaRPr lang="en-US"/>
          </a:p>
        </p:txBody>
      </p:sp>
      <p:sp>
        <p:nvSpPr>
          <p:cNvPr id="7" name="Slide Number Placeholder 6"/>
          <p:cNvSpPr>
            <a:spLocks noGrp="1"/>
          </p:cNvSpPr>
          <p:nvPr>
            <p:ph type="sldNum" sz="quarter" idx="5"/>
          </p:nvPr>
        </p:nvSpPr>
        <p:spPr>
          <a:xfrm>
            <a:off x="3850587" y="9431179"/>
            <a:ext cx="2947088" cy="497046"/>
          </a:xfrm>
          <a:prstGeom prst="rect">
            <a:avLst/>
          </a:prstGeom>
        </p:spPr>
        <p:txBody>
          <a:bodyPr vert="horz" lIns="91458" tIns="45729" rIns="91458" bIns="45729" rtlCol="0" anchor="b"/>
          <a:lstStyle>
            <a:lvl1pPr algn="r">
              <a:defRPr sz="1200"/>
            </a:lvl1pPr>
          </a:lstStyle>
          <a:p>
            <a:fld id="{31CE10FE-87DF-9548-8B94-A8B493987B63}" type="slidenum">
              <a:rPr lang="en-US" smtClean="0"/>
              <a:t>‹#›</a:t>
            </a:fld>
            <a:endParaRPr lang="en-US"/>
          </a:p>
        </p:txBody>
      </p:sp>
    </p:spTree>
    <p:extLst>
      <p:ext uri="{BB962C8B-B14F-4D97-AF65-F5344CB8AC3E}">
        <p14:creationId xmlns:p14="http://schemas.microsoft.com/office/powerpoint/2010/main" val="185294194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descr="TitleSlideOverlay.png"/>
          <p:cNvPicPr>
            <a:picLocks noChangeAspect="1"/>
          </p:cNvPicPr>
          <p:nvPr/>
        </p:nvPicPr>
        <p:blipFill>
          <a:blip r:embed="rId2"/>
          <a:stretch>
            <a:fillRect/>
          </a:stretch>
        </p:blipFill>
        <p:spPr>
          <a:xfrm>
            <a:off x="0" y="0"/>
            <a:ext cx="9144000" cy="6858000"/>
          </a:xfrm>
          <a:prstGeom prst="rect">
            <a:avLst/>
          </a:prstGeom>
          <a:ln>
            <a:noFill/>
          </a:ln>
        </p:spPr>
      </p:pic>
      <p:grpSp>
        <p:nvGrpSpPr>
          <p:cNvPr id="53" name="Group 52"/>
          <p:cNvGrpSpPr/>
          <p:nvPr/>
        </p:nvGrpSpPr>
        <p:grpSpPr>
          <a:xfrm>
            <a:off x="103644" y="1997845"/>
            <a:ext cx="9264100" cy="3669157"/>
            <a:chOff x="103644" y="1997845"/>
            <a:chExt cx="9264100" cy="3669157"/>
          </a:xfrm>
        </p:grpSpPr>
        <p:sp>
          <p:nvSpPr>
            <p:cNvPr id="21" name="Freeform 20"/>
            <p:cNvSpPr/>
            <p:nvPr/>
          </p:nvSpPr>
          <p:spPr>
            <a:xfrm rot="15669120">
              <a:off x="3703491" y="-842257"/>
              <a:ext cx="2064406" cy="926410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67397 w 2209695"/>
                <a:gd name="connsiteY0" fmla="*/ 8829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67397" y="8829966"/>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3" name="Freeform 22"/>
            <p:cNvSpPr/>
            <p:nvPr/>
          </p:nvSpPr>
          <p:spPr>
            <a:xfrm rot="15660000">
              <a:off x="5179560" y="1579153"/>
              <a:ext cx="1040884" cy="7134813"/>
            </a:xfrm>
            <a:custGeom>
              <a:avLst/>
              <a:gdLst>
                <a:gd name="connsiteX0" fmla="*/ 498324 w 996648"/>
                <a:gd name="connsiteY0" fmla="*/ 0 h 6971904"/>
                <a:gd name="connsiteX1" fmla="*/ 498324 w 996648"/>
                <a:gd name="connsiteY1" fmla="*/ 0 h 6971904"/>
                <a:gd name="connsiteX2" fmla="*/ 850692 w 996648"/>
                <a:gd name="connsiteY2" fmla="*/ 145956 h 6971904"/>
                <a:gd name="connsiteX3" fmla="*/ 996647 w 996648"/>
                <a:gd name="connsiteY3" fmla="*/ 498325 h 6971904"/>
                <a:gd name="connsiteX4" fmla="*/ 996648 w 996648"/>
                <a:gd name="connsiteY4" fmla="*/ 6971904 h 6971904"/>
                <a:gd name="connsiteX5" fmla="*/ 996648 w 996648"/>
                <a:gd name="connsiteY5" fmla="*/ 6971904 h 6971904"/>
                <a:gd name="connsiteX6" fmla="*/ 996648 w 996648"/>
                <a:gd name="connsiteY6" fmla="*/ 6971904 h 6971904"/>
                <a:gd name="connsiteX7" fmla="*/ 0 w 996648"/>
                <a:gd name="connsiteY7" fmla="*/ 6971904 h 6971904"/>
                <a:gd name="connsiteX8" fmla="*/ 0 w 996648"/>
                <a:gd name="connsiteY8" fmla="*/ 6971904 h 6971904"/>
                <a:gd name="connsiteX9" fmla="*/ 0 w 996648"/>
                <a:gd name="connsiteY9" fmla="*/ 6971904 h 6971904"/>
                <a:gd name="connsiteX10" fmla="*/ 0 w 996648"/>
                <a:gd name="connsiteY10" fmla="*/ 498324 h 6971904"/>
                <a:gd name="connsiteX11" fmla="*/ 145956 w 996648"/>
                <a:gd name="connsiteY11" fmla="*/ 145956 h 6971904"/>
                <a:gd name="connsiteX12" fmla="*/ 498325 w 996648"/>
                <a:gd name="connsiteY12" fmla="*/ 1 h 6971904"/>
                <a:gd name="connsiteX13" fmla="*/ 498324 w 996648"/>
                <a:gd name="connsiteY13" fmla="*/ 0 h 6971904"/>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996648 w 1051569"/>
                <a:gd name="connsiteY5" fmla="*/ 6971904 h 7134903"/>
                <a:gd name="connsiteX6" fmla="*/ 1051569 w 1051569"/>
                <a:gd name="connsiteY6" fmla="*/ 7134903 h 7134903"/>
                <a:gd name="connsiteX7" fmla="*/ 0 w 1051569"/>
                <a:gd name="connsiteY7" fmla="*/ 6971904 h 7134903"/>
                <a:gd name="connsiteX8" fmla="*/ 0 w 1051569"/>
                <a:gd name="connsiteY8" fmla="*/ 6971904 h 7134903"/>
                <a:gd name="connsiteX9" fmla="*/ 0 w 1051569"/>
                <a:gd name="connsiteY9" fmla="*/ 6971904 h 7134903"/>
                <a:gd name="connsiteX10" fmla="*/ 0 w 1051569"/>
                <a:gd name="connsiteY10" fmla="*/ 498324 h 7134903"/>
                <a:gd name="connsiteX11" fmla="*/ 145956 w 1051569"/>
                <a:gd name="connsiteY11" fmla="*/ 145956 h 7134903"/>
                <a:gd name="connsiteX12" fmla="*/ 498325 w 1051569"/>
                <a:gd name="connsiteY12" fmla="*/ 1 h 7134903"/>
                <a:gd name="connsiteX13" fmla="*/ 498324 w 1051569"/>
                <a:gd name="connsiteY13"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1051569 w 1051569"/>
                <a:gd name="connsiteY5" fmla="*/ 7134903 h 7134903"/>
                <a:gd name="connsiteX6" fmla="*/ 0 w 1051569"/>
                <a:gd name="connsiteY6" fmla="*/ 6971904 h 7134903"/>
                <a:gd name="connsiteX7" fmla="*/ 0 w 1051569"/>
                <a:gd name="connsiteY7" fmla="*/ 6971904 h 7134903"/>
                <a:gd name="connsiteX8" fmla="*/ 0 w 1051569"/>
                <a:gd name="connsiteY8" fmla="*/ 6971904 h 7134903"/>
                <a:gd name="connsiteX9" fmla="*/ 0 w 1051569"/>
                <a:gd name="connsiteY9" fmla="*/ 498324 h 7134903"/>
                <a:gd name="connsiteX10" fmla="*/ 145956 w 1051569"/>
                <a:gd name="connsiteY10" fmla="*/ 145956 h 7134903"/>
                <a:gd name="connsiteX11" fmla="*/ 498325 w 1051569"/>
                <a:gd name="connsiteY11" fmla="*/ 1 h 7134903"/>
                <a:gd name="connsiteX12" fmla="*/ 498324 w 1051569"/>
                <a:gd name="connsiteY12" fmla="*/ 0 h 7134903"/>
                <a:gd name="connsiteX0" fmla="*/ 498324 w 1217677"/>
                <a:gd name="connsiteY0" fmla="*/ 0 h 7134903"/>
                <a:gd name="connsiteX1" fmla="*/ 498324 w 1217677"/>
                <a:gd name="connsiteY1" fmla="*/ 0 h 7134903"/>
                <a:gd name="connsiteX2" fmla="*/ 850692 w 1217677"/>
                <a:gd name="connsiteY2" fmla="*/ 145956 h 7134903"/>
                <a:gd name="connsiteX3" fmla="*/ 996647 w 1217677"/>
                <a:gd name="connsiteY3" fmla="*/ 498325 h 7134903"/>
                <a:gd name="connsiteX4" fmla="*/ 1051569 w 1217677"/>
                <a:gd name="connsiteY4" fmla="*/ 7134903 h 7134903"/>
                <a:gd name="connsiteX5" fmla="*/ 0 w 1217677"/>
                <a:gd name="connsiteY5" fmla="*/ 6971904 h 7134903"/>
                <a:gd name="connsiteX6" fmla="*/ 0 w 1217677"/>
                <a:gd name="connsiteY6" fmla="*/ 6971904 h 7134903"/>
                <a:gd name="connsiteX7" fmla="*/ 0 w 1217677"/>
                <a:gd name="connsiteY7" fmla="*/ 6971904 h 7134903"/>
                <a:gd name="connsiteX8" fmla="*/ 0 w 1217677"/>
                <a:gd name="connsiteY8" fmla="*/ 498324 h 7134903"/>
                <a:gd name="connsiteX9" fmla="*/ 145956 w 1217677"/>
                <a:gd name="connsiteY9" fmla="*/ 145956 h 7134903"/>
                <a:gd name="connsiteX10" fmla="*/ 498325 w 1217677"/>
                <a:gd name="connsiteY10" fmla="*/ 1 h 7134903"/>
                <a:gd name="connsiteX11" fmla="*/ 498324 w 1217677"/>
                <a:gd name="connsiteY11"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1051569 w 1051569"/>
                <a:gd name="connsiteY4" fmla="*/ 7134903 h 7134903"/>
                <a:gd name="connsiteX5" fmla="*/ 0 w 1051569"/>
                <a:gd name="connsiteY5" fmla="*/ 6971904 h 7134903"/>
                <a:gd name="connsiteX6" fmla="*/ 0 w 1051569"/>
                <a:gd name="connsiteY6" fmla="*/ 6971904 h 7134903"/>
                <a:gd name="connsiteX7" fmla="*/ 0 w 1051569"/>
                <a:gd name="connsiteY7" fmla="*/ 6971904 h 7134903"/>
                <a:gd name="connsiteX8" fmla="*/ 0 w 1051569"/>
                <a:gd name="connsiteY8" fmla="*/ 498324 h 7134903"/>
                <a:gd name="connsiteX9" fmla="*/ 145956 w 1051569"/>
                <a:gd name="connsiteY9" fmla="*/ 145956 h 7134903"/>
                <a:gd name="connsiteX10" fmla="*/ 498325 w 1051569"/>
                <a:gd name="connsiteY10" fmla="*/ 1 h 7134903"/>
                <a:gd name="connsiteX11" fmla="*/ 498324 w 1051569"/>
                <a:gd name="connsiteY11" fmla="*/ 0 h 7134903"/>
                <a:gd name="connsiteX0" fmla="*/ 0 w 1143009"/>
                <a:gd name="connsiteY0" fmla="*/ 6971904 h 7226343"/>
                <a:gd name="connsiteX1" fmla="*/ 0 w 1143009"/>
                <a:gd name="connsiteY1" fmla="*/ 6971904 h 7226343"/>
                <a:gd name="connsiteX2" fmla="*/ 0 w 1143009"/>
                <a:gd name="connsiteY2" fmla="*/ 6971904 h 7226343"/>
                <a:gd name="connsiteX3" fmla="*/ 0 w 1143009"/>
                <a:gd name="connsiteY3" fmla="*/ 498324 h 7226343"/>
                <a:gd name="connsiteX4" fmla="*/ 145956 w 1143009"/>
                <a:gd name="connsiteY4" fmla="*/ 145956 h 7226343"/>
                <a:gd name="connsiteX5" fmla="*/ 498325 w 1143009"/>
                <a:gd name="connsiteY5" fmla="*/ 1 h 7226343"/>
                <a:gd name="connsiteX6" fmla="*/ 498324 w 1143009"/>
                <a:gd name="connsiteY6" fmla="*/ 0 h 7226343"/>
                <a:gd name="connsiteX7" fmla="*/ 498324 w 1143009"/>
                <a:gd name="connsiteY7" fmla="*/ 0 h 7226343"/>
                <a:gd name="connsiteX8" fmla="*/ 850692 w 1143009"/>
                <a:gd name="connsiteY8" fmla="*/ 145956 h 7226343"/>
                <a:gd name="connsiteX9" fmla="*/ 996647 w 1143009"/>
                <a:gd name="connsiteY9" fmla="*/ 498325 h 7226343"/>
                <a:gd name="connsiteX10" fmla="*/ 1143009 w 1143009"/>
                <a:gd name="connsiteY10" fmla="*/ 7226343 h 7226343"/>
                <a:gd name="connsiteX0" fmla="*/ 0 w 1095577"/>
                <a:gd name="connsiteY0" fmla="*/ 6971904 h 7197301"/>
                <a:gd name="connsiteX1" fmla="*/ 0 w 1095577"/>
                <a:gd name="connsiteY1" fmla="*/ 6971904 h 7197301"/>
                <a:gd name="connsiteX2" fmla="*/ 0 w 1095577"/>
                <a:gd name="connsiteY2" fmla="*/ 6971904 h 7197301"/>
                <a:gd name="connsiteX3" fmla="*/ 0 w 1095577"/>
                <a:gd name="connsiteY3" fmla="*/ 498324 h 7197301"/>
                <a:gd name="connsiteX4" fmla="*/ 145956 w 1095577"/>
                <a:gd name="connsiteY4" fmla="*/ 145956 h 7197301"/>
                <a:gd name="connsiteX5" fmla="*/ 498325 w 1095577"/>
                <a:gd name="connsiteY5" fmla="*/ 1 h 7197301"/>
                <a:gd name="connsiteX6" fmla="*/ 498324 w 1095577"/>
                <a:gd name="connsiteY6" fmla="*/ 0 h 7197301"/>
                <a:gd name="connsiteX7" fmla="*/ 498324 w 1095577"/>
                <a:gd name="connsiteY7" fmla="*/ 0 h 7197301"/>
                <a:gd name="connsiteX8" fmla="*/ 850692 w 1095577"/>
                <a:gd name="connsiteY8" fmla="*/ 145956 h 7197301"/>
                <a:gd name="connsiteX9" fmla="*/ 996647 w 1095577"/>
                <a:gd name="connsiteY9" fmla="*/ 498325 h 7197301"/>
                <a:gd name="connsiteX10" fmla="*/ 1095577 w 1095577"/>
                <a:gd name="connsiteY10" fmla="*/ 7197301 h 7197301"/>
                <a:gd name="connsiteX0" fmla="*/ 0 w 1045874"/>
                <a:gd name="connsiteY0" fmla="*/ 6971904 h 7103308"/>
                <a:gd name="connsiteX1" fmla="*/ 0 w 1045874"/>
                <a:gd name="connsiteY1" fmla="*/ 6971904 h 7103308"/>
                <a:gd name="connsiteX2" fmla="*/ 0 w 1045874"/>
                <a:gd name="connsiteY2" fmla="*/ 6971904 h 7103308"/>
                <a:gd name="connsiteX3" fmla="*/ 0 w 1045874"/>
                <a:gd name="connsiteY3" fmla="*/ 498324 h 7103308"/>
                <a:gd name="connsiteX4" fmla="*/ 145956 w 1045874"/>
                <a:gd name="connsiteY4" fmla="*/ 145956 h 7103308"/>
                <a:gd name="connsiteX5" fmla="*/ 498325 w 1045874"/>
                <a:gd name="connsiteY5" fmla="*/ 1 h 7103308"/>
                <a:gd name="connsiteX6" fmla="*/ 498324 w 1045874"/>
                <a:gd name="connsiteY6" fmla="*/ 0 h 7103308"/>
                <a:gd name="connsiteX7" fmla="*/ 498324 w 1045874"/>
                <a:gd name="connsiteY7" fmla="*/ 0 h 7103308"/>
                <a:gd name="connsiteX8" fmla="*/ 850692 w 1045874"/>
                <a:gd name="connsiteY8" fmla="*/ 145956 h 7103308"/>
                <a:gd name="connsiteX9" fmla="*/ 996647 w 1045874"/>
                <a:gd name="connsiteY9" fmla="*/ 498325 h 7103308"/>
                <a:gd name="connsiteX10" fmla="*/ 1045874 w 1045874"/>
                <a:gd name="connsiteY10" fmla="*/ 7103308 h 7103308"/>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0884" h="7134813">
                  <a:moveTo>
                    <a:pt x="0" y="6971904"/>
                  </a:moveTo>
                  <a:lnTo>
                    <a:pt x="0" y="6971904"/>
                  </a:lnTo>
                  <a:lnTo>
                    <a:pt x="0" y="6971904"/>
                  </a:lnTo>
                  <a:lnTo>
                    <a:pt x="0" y="498324"/>
                  </a:lnTo>
                  <a:cubicBezTo>
                    <a:pt x="0" y="366160"/>
                    <a:pt x="52502" y="239410"/>
                    <a:pt x="145956" y="145956"/>
                  </a:cubicBezTo>
                  <a:cubicBezTo>
                    <a:pt x="239410" y="52502"/>
                    <a:pt x="366161" y="1"/>
                    <a:pt x="498325" y="1"/>
                  </a:cubicBezTo>
                  <a:lnTo>
                    <a:pt x="498324" y="0"/>
                  </a:lnTo>
                  <a:lnTo>
                    <a:pt x="498324" y="0"/>
                  </a:lnTo>
                  <a:cubicBezTo>
                    <a:pt x="630488" y="0"/>
                    <a:pt x="757238" y="52502"/>
                    <a:pt x="850692" y="145956"/>
                  </a:cubicBezTo>
                  <a:cubicBezTo>
                    <a:pt x="944146" y="239410"/>
                    <a:pt x="996647" y="366161"/>
                    <a:pt x="996647" y="498325"/>
                  </a:cubicBezTo>
                  <a:cubicBezTo>
                    <a:pt x="1030126" y="1663149"/>
                    <a:pt x="1037566" y="5867764"/>
                    <a:pt x="1040884" y="7134813"/>
                  </a:cubicBezTo>
                </a:path>
              </a:pathLst>
            </a:custGeom>
            <a:solidFill>
              <a:schemeClr val="tx2">
                <a:alpha val="60000"/>
              </a:schemeClr>
            </a:solidFill>
            <a:ln>
              <a:solidFill>
                <a:schemeClr val="bg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6" name="Freeform 25"/>
            <p:cNvSpPr/>
            <p:nvPr/>
          </p:nvSpPr>
          <p:spPr>
            <a:xfrm rot="15660000">
              <a:off x="6127955" y="-68851"/>
              <a:ext cx="932370" cy="5296611"/>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62833"/>
                <a:gd name="connsiteY0" fmla="*/ 6172200 h 6320186"/>
                <a:gd name="connsiteX1" fmla="*/ 0 w 962833"/>
                <a:gd name="connsiteY1" fmla="*/ 6172200 h 6320186"/>
                <a:gd name="connsiteX2" fmla="*/ 5534 w 962833"/>
                <a:gd name="connsiteY2" fmla="*/ 6164375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5534" y="6164375"/>
                  </a:lnTo>
                  <a:cubicBezTo>
                    <a:pt x="3689" y="4261983"/>
                    <a:pt x="1845" y="2359592"/>
                    <a:pt x="0" y="457200"/>
                  </a:cubicBez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Freeform 23"/>
            <p:cNvSpPr/>
            <p:nvPr/>
          </p:nvSpPr>
          <p:spPr>
            <a:xfrm rot="15660000">
              <a:off x="5624128" y="-611284"/>
              <a:ext cx="962833" cy="632018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Freeform 27"/>
            <p:cNvSpPr/>
            <p:nvPr/>
          </p:nvSpPr>
          <p:spPr>
            <a:xfrm rot="15660000">
              <a:off x="6395227" y="-278516"/>
              <a:ext cx="552099" cy="5104822"/>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5" name="Freeform 44"/>
            <p:cNvSpPr/>
            <p:nvPr/>
          </p:nvSpPr>
          <p:spPr>
            <a:xfrm rot="15660000">
              <a:off x="7468755" y="1178808"/>
              <a:ext cx="536285" cy="2936001"/>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 name="connsiteX0" fmla="*/ 328 w 528237"/>
                <a:gd name="connsiteY0" fmla="*/ 2862849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28237"/>
                <a:gd name="connsiteY0" fmla="*/ 2863516 h 2929811"/>
                <a:gd name="connsiteX1" fmla="*/ 0 w 528237"/>
                <a:gd name="connsiteY1" fmla="*/ 251460 h 2929811"/>
                <a:gd name="connsiteX2" fmla="*/ 73651 w 528237"/>
                <a:gd name="connsiteY2" fmla="*/ 73651 h 2929811"/>
                <a:gd name="connsiteX3" fmla="*/ 251460 w 528237"/>
                <a:gd name="connsiteY3" fmla="*/ 0 h 2929811"/>
                <a:gd name="connsiteX4" fmla="*/ 251460 w 528237"/>
                <a:gd name="connsiteY4" fmla="*/ 0 h 2929811"/>
                <a:gd name="connsiteX5" fmla="*/ 429269 w 528237"/>
                <a:gd name="connsiteY5" fmla="*/ 73651 h 2929811"/>
                <a:gd name="connsiteX6" fmla="*/ 502920 w 528237"/>
                <a:gd name="connsiteY6" fmla="*/ 251460 h 2929811"/>
                <a:gd name="connsiteX7" fmla="*/ 527738 w 528237"/>
                <a:gd name="connsiteY7" fmla="*/ 2929811 h 2929811"/>
                <a:gd name="connsiteX0" fmla="*/ 4542 w 538755"/>
                <a:gd name="connsiteY0" fmla="*/ 2863516 h 2953801"/>
                <a:gd name="connsiteX1" fmla="*/ 0 w 538755"/>
                <a:gd name="connsiteY1" fmla="*/ 251460 h 2953801"/>
                <a:gd name="connsiteX2" fmla="*/ 73651 w 538755"/>
                <a:gd name="connsiteY2" fmla="*/ 73651 h 2953801"/>
                <a:gd name="connsiteX3" fmla="*/ 251460 w 538755"/>
                <a:gd name="connsiteY3" fmla="*/ 0 h 2953801"/>
                <a:gd name="connsiteX4" fmla="*/ 251460 w 538755"/>
                <a:gd name="connsiteY4" fmla="*/ 0 h 2953801"/>
                <a:gd name="connsiteX5" fmla="*/ 429269 w 538755"/>
                <a:gd name="connsiteY5" fmla="*/ 73651 h 2953801"/>
                <a:gd name="connsiteX6" fmla="*/ 502920 w 538755"/>
                <a:gd name="connsiteY6" fmla="*/ 251460 h 2953801"/>
                <a:gd name="connsiteX7" fmla="*/ 538755 w 538755"/>
                <a:gd name="connsiteY7" fmla="*/ 2953801 h 2953801"/>
                <a:gd name="connsiteX0" fmla="*/ 4542 w 536285"/>
                <a:gd name="connsiteY0" fmla="*/ 2863516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 name="connsiteX0" fmla="*/ 6777 w 536285"/>
                <a:gd name="connsiteY0" fmla="*/ 2849391 h 2938929"/>
                <a:gd name="connsiteX1" fmla="*/ 0 w 536285"/>
                <a:gd name="connsiteY1" fmla="*/ 251460 h 2938929"/>
                <a:gd name="connsiteX2" fmla="*/ 73651 w 536285"/>
                <a:gd name="connsiteY2" fmla="*/ 73651 h 2938929"/>
                <a:gd name="connsiteX3" fmla="*/ 251460 w 536285"/>
                <a:gd name="connsiteY3" fmla="*/ 0 h 2938929"/>
                <a:gd name="connsiteX4" fmla="*/ 251460 w 536285"/>
                <a:gd name="connsiteY4" fmla="*/ 0 h 2938929"/>
                <a:gd name="connsiteX5" fmla="*/ 429269 w 536285"/>
                <a:gd name="connsiteY5" fmla="*/ 73651 h 2938929"/>
                <a:gd name="connsiteX6" fmla="*/ 502920 w 536285"/>
                <a:gd name="connsiteY6" fmla="*/ 251460 h 2938929"/>
                <a:gd name="connsiteX7" fmla="*/ 536285 w 536285"/>
                <a:gd name="connsiteY7" fmla="*/ 2938929 h 2938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36285" h="2938929">
                  <a:moveTo>
                    <a:pt x="6777" y="2849391"/>
                  </a:moveTo>
                  <a:cubicBezTo>
                    <a:pt x="6668" y="1978928"/>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17682" y="905440"/>
                    <a:pt x="536285" y="293892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5" name="Freeform 24"/>
          <p:cNvSpPr/>
          <p:nvPr/>
        </p:nvSpPr>
        <p:spPr>
          <a:xfrm rot="15660000">
            <a:off x="5750708" y="-641833"/>
            <a:ext cx="985797" cy="604813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 name="connsiteX0" fmla="*/ 0 w 981537"/>
              <a:gd name="connsiteY0" fmla="*/ 6172200 h 6338829"/>
              <a:gd name="connsiteX1" fmla="*/ 0 w 981537"/>
              <a:gd name="connsiteY1" fmla="*/ 6172200 h 6338829"/>
              <a:gd name="connsiteX2" fmla="*/ 0 w 981537"/>
              <a:gd name="connsiteY2" fmla="*/ 6172200 h 6338829"/>
              <a:gd name="connsiteX3" fmla="*/ 0 w 981537"/>
              <a:gd name="connsiteY3" fmla="*/ 457200 h 6338829"/>
              <a:gd name="connsiteX4" fmla="*/ 133911 w 981537"/>
              <a:gd name="connsiteY4" fmla="*/ 133911 h 6338829"/>
              <a:gd name="connsiteX5" fmla="*/ 457201 w 981537"/>
              <a:gd name="connsiteY5" fmla="*/ 1 h 6338829"/>
              <a:gd name="connsiteX6" fmla="*/ 457200 w 981537"/>
              <a:gd name="connsiteY6" fmla="*/ 0 h 6338829"/>
              <a:gd name="connsiteX7" fmla="*/ 457200 w 981537"/>
              <a:gd name="connsiteY7" fmla="*/ 0 h 6338829"/>
              <a:gd name="connsiteX8" fmla="*/ 780489 w 981537"/>
              <a:gd name="connsiteY8" fmla="*/ 133911 h 6338829"/>
              <a:gd name="connsiteX9" fmla="*/ 914399 w 981537"/>
              <a:gd name="connsiteY9" fmla="*/ 457201 h 6338829"/>
              <a:gd name="connsiteX10" fmla="*/ 981537 w 981537"/>
              <a:gd name="connsiteY10" fmla="*/ 6338829 h 6338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1537" h="6338829">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89058" y="4544471"/>
                  <a:pt x="981537" y="6338829"/>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nvGrpSpPr>
          <p:cNvPr id="30" name="Group 29"/>
          <p:cNvGrpSpPr/>
          <p:nvPr/>
        </p:nvGrpSpPr>
        <p:grpSpPr>
          <a:xfrm>
            <a:off x="787878" y="-970104"/>
            <a:ext cx="5636587" cy="2701922"/>
            <a:chOff x="787878" y="-970104"/>
            <a:chExt cx="5636587" cy="2701922"/>
          </a:xfrm>
        </p:grpSpPr>
        <p:sp>
          <p:nvSpPr>
            <p:cNvPr id="37" name="Oval 36"/>
            <p:cNvSpPr/>
            <p:nvPr/>
          </p:nvSpPr>
          <p:spPr>
            <a:xfrm>
              <a:off x="2382982" y="1122218"/>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2" name="Oval 41"/>
            <p:cNvSpPr/>
            <p:nvPr userDrawn="1"/>
          </p:nvSpPr>
          <p:spPr>
            <a:xfrm>
              <a:off x="2856954" y="76200"/>
              <a:ext cx="1023669" cy="83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1" name="Oval 40"/>
            <p:cNvSpPr/>
            <p:nvPr/>
          </p:nvSpPr>
          <p:spPr>
            <a:xfrm>
              <a:off x="1948131" y="46402"/>
              <a:ext cx="1023669" cy="8679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4" name="Pie 33"/>
            <p:cNvSpPr/>
            <p:nvPr/>
          </p:nvSpPr>
          <p:spPr>
            <a:xfrm>
              <a:off x="1219200" y="-765132"/>
              <a:ext cx="3505316" cy="1521076"/>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6" name="Oval 35"/>
            <p:cNvSpPr/>
            <p:nvPr/>
          </p:nvSpPr>
          <p:spPr>
            <a:xfrm>
              <a:off x="2345120" y="141183"/>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8" name="Arc 37"/>
            <p:cNvSpPr/>
            <p:nvPr/>
          </p:nvSpPr>
          <p:spPr>
            <a:xfrm rot="12469977">
              <a:off x="1178780" y="-178449"/>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6" name="Pie 45"/>
            <p:cNvSpPr/>
            <p:nvPr/>
          </p:nvSpPr>
          <p:spPr>
            <a:xfrm rot="60000">
              <a:off x="787878" y="-198453"/>
              <a:ext cx="381000"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7" name="Arc 46"/>
            <p:cNvSpPr/>
            <p:nvPr/>
          </p:nvSpPr>
          <p:spPr>
            <a:xfrm rot="6387309">
              <a:off x="4862250" y="-839605"/>
              <a:ext cx="1453063" cy="1671367"/>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8" name="Oval 47"/>
            <p:cNvSpPr/>
            <p:nvPr/>
          </p:nvSpPr>
          <p:spPr>
            <a:xfrm>
              <a:off x="5362575" y="461226"/>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9" name="Oval 48"/>
            <p:cNvSpPr/>
            <p:nvPr/>
          </p:nvSpPr>
          <p:spPr>
            <a:xfrm>
              <a:off x="4800600" y="1524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0" name="Arc 39"/>
            <p:cNvSpPr/>
            <p:nvPr/>
          </p:nvSpPr>
          <p:spPr>
            <a:xfrm rot="6387309">
              <a:off x="3396216" y="-1040840"/>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0" name="Oval 49"/>
            <p:cNvSpPr/>
            <p:nvPr/>
          </p:nvSpPr>
          <p:spPr>
            <a:xfrm>
              <a:off x="6115050" y="590550"/>
              <a:ext cx="152400"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1" name="Oval 50"/>
            <p:cNvSpPr/>
            <p:nvPr/>
          </p:nvSpPr>
          <p:spPr>
            <a:xfrm>
              <a:off x="6191250" y="485775"/>
              <a:ext cx="104774" cy="1047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32" name="Rectangle 31"/>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rot="21042312">
            <a:off x="1022823" y="2961459"/>
            <a:ext cx="7551601" cy="1612607"/>
          </a:xfrm>
        </p:spPr>
        <p:txBody>
          <a:bodyPr anchor="b" anchorCtr="0">
            <a:noAutofit/>
          </a:bodyPr>
          <a:lstStyle>
            <a:lvl1pPr algn="l">
              <a:defRPr sz="4600">
                <a:solidFill>
                  <a:schemeClr val="bg1"/>
                </a:solidFill>
              </a:defRPr>
            </a:lvl1pPr>
          </a:lstStyle>
          <a:p>
            <a:r>
              <a:rPr lang="en-GB"/>
              <a:t>Click to edit Master title style</a:t>
            </a:r>
            <a:endParaRPr/>
          </a:p>
        </p:txBody>
      </p:sp>
      <p:sp>
        <p:nvSpPr>
          <p:cNvPr id="3" name="Subtitle 2"/>
          <p:cNvSpPr>
            <a:spLocks noGrp="1"/>
          </p:cNvSpPr>
          <p:nvPr>
            <p:ph type="subTitle" idx="1"/>
          </p:nvPr>
        </p:nvSpPr>
        <p:spPr>
          <a:xfrm rot="21060000">
            <a:off x="2550459" y="4704801"/>
            <a:ext cx="6400800" cy="914400"/>
          </a:xfrm>
        </p:spPr>
        <p:txBody>
          <a:bodyPr anchor="ctr" anchorCtr="0">
            <a:normAutofit/>
          </a:bodyPr>
          <a:lstStyle>
            <a:lvl1pPr marL="0" indent="0" algn="l">
              <a:spcAft>
                <a:spcPts val="0"/>
              </a:spcAft>
              <a:buNone/>
              <a:defRPr sz="2400">
                <a:solidFill>
                  <a:schemeClr val="bg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Round Same Side Corner Rectangle 7"/>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BB077116-82C6-9749-82E7-95FAAF70D79C}" type="datetime1">
              <a:rPr lang="en-GB" smtClean="0"/>
              <a:t>19/05/2020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34" name="Freeform 33"/>
          <p:cNvSpPr/>
          <p:nvPr/>
        </p:nvSpPr>
        <p:spPr>
          <a:xfrm rot="15660000">
            <a:off x="5179560" y="1837493"/>
            <a:ext cx="1040884" cy="7134813"/>
          </a:xfrm>
          <a:custGeom>
            <a:avLst/>
            <a:gdLst>
              <a:gd name="connsiteX0" fmla="*/ 498324 w 996648"/>
              <a:gd name="connsiteY0" fmla="*/ 0 h 6971904"/>
              <a:gd name="connsiteX1" fmla="*/ 498324 w 996648"/>
              <a:gd name="connsiteY1" fmla="*/ 0 h 6971904"/>
              <a:gd name="connsiteX2" fmla="*/ 850692 w 996648"/>
              <a:gd name="connsiteY2" fmla="*/ 145956 h 6971904"/>
              <a:gd name="connsiteX3" fmla="*/ 996647 w 996648"/>
              <a:gd name="connsiteY3" fmla="*/ 498325 h 6971904"/>
              <a:gd name="connsiteX4" fmla="*/ 996648 w 996648"/>
              <a:gd name="connsiteY4" fmla="*/ 6971904 h 6971904"/>
              <a:gd name="connsiteX5" fmla="*/ 996648 w 996648"/>
              <a:gd name="connsiteY5" fmla="*/ 6971904 h 6971904"/>
              <a:gd name="connsiteX6" fmla="*/ 996648 w 996648"/>
              <a:gd name="connsiteY6" fmla="*/ 6971904 h 6971904"/>
              <a:gd name="connsiteX7" fmla="*/ 0 w 996648"/>
              <a:gd name="connsiteY7" fmla="*/ 6971904 h 6971904"/>
              <a:gd name="connsiteX8" fmla="*/ 0 w 996648"/>
              <a:gd name="connsiteY8" fmla="*/ 6971904 h 6971904"/>
              <a:gd name="connsiteX9" fmla="*/ 0 w 996648"/>
              <a:gd name="connsiteY9" fmla="*/ 6971904 h 6971904"/>
              <a:gd name="connsiteX10" fmla="*/ 0 w 996648"/>
              <a:gd name="connsiteY10" fmla="*/ 498324 h 6971904"/>
              <a:gd name="connsiteX11" fmla="*/ 145956 w 996648"/>
              <a:gd name="connsiteY11" fmla="*/ 145956 h 6971904"/>
              <a:gd name="connsiteX12" fmla="*/ 498325 w 996648"/>
              <a:gd name="connsiteY12" fmla="*/ 1 h 6971904"/>
              <a:gd name="connsiteX13" fmla="*/ 498324 w 996648"/>
              <a:gd name="connsiteY13" fmla="*/ 0 h 6971904"/>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996648 w 1051569"/>
              <a:gd name="connsiteY5" fmla="*/ 6971904 h 7134903"/>
              <a:gd name="connsiteX6" fmla="*/ 1051569 w 1051569"/>
              <a:gd name="connsiteY6" fmla="*/ 7134903 h 7134903"/>
              <a:gd name="connsiteX7" fmla="*/ 0 w 1051569"/>
              <a:gd name="connsiteY7" fmla="*/ 6971904 h 7134903"/>
              <a:gd name="connsiteX8" fmla="*/ 0 w 1051569"/>
              <a:gd name="connsiteY8" fmla="*/ 6971904 h 7134903"/>
              <a:gd name="connsiteX9" fmla="*/ 0 w 1051569"/>
              <a:gd name="connsiteY9" fmla="*/ 6971904 h 7134903"/>
              <a:gd name="connsiteX10" fmla="*/ 0 w 1051569"/>
              <a:gd name="connsiteY10" fmla="*/ 498324 h 7134903"/>
              <a:gd name="connsiteX11" fmla="*/ 145956 w 1051569"/>
              <a:gd name="connsiteY11" fmla="*/ 145956 h 7134903"/>
              <a:gd name="connsiteX12" fmla="*/ 498325 w 1051569"/>
              <a:gd name="connsiteY12" fmla="*/ 1 h 7134903"/>
              <a:gd name="connsiteX13" fmla="*/ 498324 w 1051569"/>
              <a:gd name="connsiteY13"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996648 w 1051569"/>
              <a:gd name="connsiteY4" fmla="*/ 6971904 h 7134903"/>
              <a:gd name="connsiteX5" fmla="*/ 1051569 w 1051569"/>
              <a:gd name="connsiteY5" fmla="*/ 7134903 h 7134903"/>
              <a:gd name="connsiteX6" fmla="*/ 0 w 1051569"/>
              <a:gd name="connsiteY6" fmla="*/ 6971904 h 7134903"/>
              <a:gd name="connsiteX7" fmla="*/ 0 w 1051569"/>
              <a:gd name="connsiteY7" fmla="*/ 6971904 h 7134903"/>
              <a:gd name="connsiteX8" fmla="*/ 0 w 1051569"/>
              <a:gd name="connsiteY8" fmla="*/ 6971904 h 7134903"/>
              <a:gd name="connsiteX9" fmla="*/ 0 w 1051569"/>
              <a:gd name="connsiteY9" fmla="*/ 498324 h 7134903"/>
              <a:gd name="connsiteX10" fmla="*/ 145956 w 1051569"/>
              <a:gd name="connsiteY10" fmla="*/ 145956 h 7134903"/>
              <a:gd name="connsiteX11" fmla="*/ 498325 w 1051569"/>
              <a:gd name="connsiteY11" fmla="*/ 1 h 7134903"/>
              <a:gd name="connsiteX12" fmla="*/ 498324 w 1051569"/>
              <a:gd name="connsiteY12" fmla="*/ 0 h 7134903"/>
              <a:gd name="connsiteX0" fmla="*/ 498324 w 1217677"/>
              <a:gd name="connsiteY0" fmla="*/ 0 h 7134903"/>
              <a:gd name="connsiteX1" fmla="*/ 498324 w 1217677"/>
              <a:gd name="connsiteY1" fmla="*/ 0 h 7134903"/>
              <a:gd name="connsiteX2" fmla="*/ 850692 w 1217677"/>
              <a:gd name="connsiteY2" fmla="*/ 145956 h 7134903"/>
              <a:gd name="connsiteX3" fmla="*/ 996647 w 1217677"/>
              <a:gd name="connsiteY3" fmla="*/ 498325 h 7134903"/>
              <a:gd name="connsiteX4" fmla="*/ 1051569 w 1217677"/>
              <a:gd name="connsiteY4" fmla="*/ 7134903 h 7134903"/>
              <a:gd name="connsiteX5" fmla="*/ 0 w 1217677"/>
              <a:gd name="connsiteY5" fmla="*/ 6971904 h 7134903"/>
              <a:gd name="connsiteX6" fmla="*/ 0 w 1217677"/>
              <a:gd name="connsiteY6" fmla="*/ 6971904 h 7134903"/>
              <a:gd name="connsiteX7" fmla="*/ 0 w 1217677"/>
              <a:gd name="connsiteY7" fmla="*/ 6971904 h 7134903"/>
              <a:gd name="connsiteX8" fmla="*/ 0 w 1217677"/>
              <a:gd name="connsiteY8" fmla="*/ 498324 h 7134903"/>
              <a:gd name="connsiteX9" fmla="*/ 145956 w 1217677"/>
              <a:gd name="connsiteY9" fmla="*/ 145956 h 7134903"/>
              <a:gd name="connsiteX10" fmla="*/ 498325 w 1217677"/>
              <a:gd name="connsiteY10" fmla="*/ 1 h 7134903"/>
              <a:gd name="connsiteX11" fmla="*/ 498324 w 1217677"/>
              <a:gd name="connsiteY11" fmla="*/ 0 h 7134903"/>
              <a:gd name="connsiteX0" fmla="*/ 498324 w 1051569"/>
              <a:gd name="connsiteY0" fmla="*/ 0 h 7134903"/>
              <a:gd name="connsiteX1" fmla="*/ 498324 w 1051569"/>
              <a:gd name="connsiteY1" fmla="*/ 0 h 7134903"/>
              <a:gd name="connsiteX2" fmla="*/ 850692 w 1051569"/>
              <a:gd name="connsiteY2" fmla="*/ 145956 h 7134903"/>
              <a:gd name="connsiteX3" fmla="*/ 996647 w 1051569"/>
              <a:gd name="connsiteY3" fmla="*/ 498325 h 7134903"/>
              <a:gd name="connsiteX4" fmla="*/ 1051569 w 1051569"/>
              <a:gd name="connsiteY4" fmla="*/ 7134903 h 7134903"/>
              <a:gd name="connsiteX5" fmla="*/ 0 w 1051569"/>
              <a:gd name="connsiteY5" fmla="*/ 6971904 h 7134903"/>
              <a:gd name="connsiteX6" fmla="*/ 0 w 1051569"/>
              <a:gd name="connsiteY6" fmla="*/ 6971904 h 7134903"/>
              <a:gd name="connsiteX7" fmla="*/ 0 w 1051569"/>
              <a:gd name="connsiteY7" fmla="*/ 6971904 h 7134903"/>
              <a:gd name="connsiteX8" fmla="*/ 0 w 1051569"/>
              <a:gd name="connsiteY8" fmla="*/ 498324 h 7134903"/>
              <a:gd name="connsiteX9" fmla="*/ 145956 w 1051569"/>
              <a:gd name="connsiteY9" fmla="*/ 145956 h 7134903"/>
              <a:gd name="connsiteX10" fmla="*/ 498325 w 1051569"/>
              <a:gd name="connsiteY10" fmla="*/ 1 h 7134903"/>
              <a:gd name="connsiteX11" fmla="*/ 498324 w 1051569"/>
              <a:gd name="connsiteY11" fmla="*/ 0 h 7134903"/>
              <a:gd name="connsiteX0" fmla="*/ 0 w 1143009"/>
              <a:gd name="connsiteY0" fmla="*/ 6971904 h 7226343"/>
              <a:gd name="connsiteX1" fmla="*/ 0 w 1143009"/>
              <a:gd name="connsiteY1" fmla="*/ 6971904 h 7226343"/>
              <a:gd name="connsiteX2" fmla="*/ 0 w 1143009"/>
              <a:gd name="connsiteY2" fmla="*/ 6971904 h 7226343"/>
              <a:gd name="connsiteX3" fmla="*/ 0 w 1143009"/>
              <a:gd name="connsiteY3" fmla="*/ 498324 h 7226343"/>
              <a:gd name="connsiteX4" fmla="*/ 145956 w 1143009"/>
              <a:gd name="connsiteY4" fmla="*/ 145956 h 7226343"/>
              <a:gd name="connsiteX5" fmla="*/ 498325 w 1143009"/>
              <a:gd name="connsiteY5" fmla="*/ 1 h 7226343"/>
              <a:gd name="connsiteX6" fmla="*/ 498324 w 1143009"/>
              <a:gd name="connsiteY6" fmla="*/ 0 h 7226343"/>
              <a:gd name="connsiteX7" fmla="*/ 498324 w 1143009"/>
              <a:gd name="connsiteY7" fmla="*/ 0 h 7226343"/>
              <a:gd name="connsiteX8" fmla="*/ 850692 w 1143009"/>
              <a:gd name="connsiteY8" fmla="*/ 145956 h 7226343"/>
              <a:gd name="connsiteX9" fmla="*/ 996647 w 1143009"/>
              <a:gd name="connsiteY9" fmla="*/ 498325 h 7226343"/>
              <a:gd name="connsiteX10" fmla="*/ 1143009 w 1143009"/>
              <a:gd name="connsiteY10" fmla="*/ 7226343 h 7226343"/>
              <a:gd name="connsiteX0" fmla="*/ 0 w 1095577"/>
              <a:gd name="connsiteY0" fmla="*/ 6971904 h 7197301"/>
              <a:gd name="connsiteX1" fmla="*/ 0 w 1095577"/>
              <a:gd name="connsiteY1" fmla="*/ 6971904 h 7197301"/>
              <a:gd name="connsiteX2" fmla="*/ 0 w 1095577"/>
              <a:gd name="connsiteY2" fmla="*/ 6971904 h 7197301"/>
              <a:gd name="connsiteX3" fmla="*/ 0 w 1095577"/>
              <a:gd name="connsiteY3" fmla="*/ 498324 h 7197301"/>
              <a:gd name="connsiteX4" fmla="*/ 145956 w 1095577"/>
              <a:gd name="connsiteY4" fmla="*/ 145956 h 7197301"/>
              <a:gd name="connsiteX5" fmla="*/ 498325 w 1095577"/>
              <a:gd name="connsiteY5" fmla="*/ 1 h 7197301"/>
              <a:gd name="connsiteX6" fmla="*/ 498324 w 1095577"/>
              <a:gd name="connsiteY6" fmla="*/ 0 h 7197301"/>
              <a:gd name="connsiteX7" fmla="*/ 498324 w 1095577"/>
              <a:gd name="connsiteY7" fmla="*/ 0 h 7197301"/>
              <a:gd name="connsiteX8" fmla="*/ 850692 w 1095577"/>
              <a:gd name="connsiteY8" fmla="*/ 145956 h 7197301"/>
              <a:gd name="connsiteX9" fmla="*/ 996647 w 1095577"/>
              <a:gd name="connsiteY9" fmla="*/ 498325 h 7197301"/>
              <a:gd name="connsiteX10" fmla="*/ 1095577 w 1095577"/>
              <a:gd name="connsiteY10" fmla="*/ 7197301 h 7197301"/>
              <a:gd name="connsiteX0" fmla="*/ 0 w 1045874"/>
              <a:gd name="connsiteY0" fmla="*/ 6971904 h 7103308"/>
              <a:gd name="connsiteX1" fmla="*/ 0 w 1045874"/>
              <a:gd name="connsiteY1" fmla="*/ 6971904 h 7103308"/>
              <a:gd name="connsiteX2" fmla="*/ 0 w 1045874"/>
              <a:gd name="connsiteY2" fmla="*/ 6971904 h 7103308"/>
              <a:gd name="connsiteX3" fmla="*/ 0 w 1045874"/>
              <a:gd name="connsiteY3" fmla="*/ 498324 h 7103308"/>
              <a:gd name="connsiteX4" fmla="*/ 145956 w 1045874"/>
              <a:gd name="connsiteY4" fmla="*/ 145956 h 7103308"/>
              <a:gd name="connsiteX5" fmla="*/ 498325 w 1045874"/>
              <a:gd name="connsiteY5" fmla="*/ 1 h 7103308"/>
              <a:gd name="connsiteX6" fmla="*/ 498324 w 1045874"/>
              <a:gd name="connsiteY6" fmla="*/ 0 h 7103308"/>
              <a:gd name="connsiteX7" fmla="*/ 498324 w 1045874"/>
              <a:gd name="connsiteY7" fmla="*/ 0 h 7103308"/>
              <a:gd name="connsiteX8" fmla="*/ 850692 w 1045874"/>
              <a:gd name="connsiteY8" fmla="*/ 145956 h 7103308"/>
              <a:gd name="connsiteX9" fmla="*/ 996647 w 1045874"/>
              <a:gd name="connsiteY9" fmla="*/ 498325 h 7103308"/>
              <a:gd name="connsiteX10" fmla="*/ 1045874 w 1045874"/>
              <a:gd name="connsiteY10" fmla="*/ 7103308 h 7103308"/>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 name="connsiteX0" fmla="*/ 0 w 1040884"/>
              <a:gd name="connsiteY0" fmla="*/ 6971904 h 7134813"/>
              <a:gd name="connsiteX1" fmla="*/ 0 w 1040884"/>
              <a:gd name="connsiteY1" fmla="*/ 6971904 h 7134813"/>
              <a:gd name="connsiteX2" fmla="*/ 0 w 1040884"/>
              <a:gd name="connsiteY2" fmla="*/ 6971904 h 7134813"/>
              <a:gd name="connsiteX3" fmla="*/ 0 w 1040884"/>
              <a:gd name="connsiteY3" fmla="*/ 498324 h 7134813"/>
              <a:gd name="connsiteX4" fmla="*/ 145956 w 1040884"/>
              <a:gd name="connsiteY4" fmla="*/ 145956 h 7134813"/>
              <a:gd name="connsiteX5" fmla="*/ 498325 w 1040884"/>
              <a:gd name="connsiteY5" fmla="*/ 1 h 7134813"/>
              <a:gd name="connsiteX6" fmla="*/ 498324 w 1040884"/>
              <a:gd name="connsiteY6" fmla="*/ 0 h 7134813"/>
              <a:gd name="connsiteX7" fmla="*/ 498324 w 1040884"/>
              <a:gd name="connsiteY7" fmla="*/ 0 h 7134813"/>
              <a:gd name="connsiteX8" fmla="*/ 850692 w 1040884"/>
              <a:gd name="connsiteY8" fmla="*/ 145956 h 7134813"/>
              <a:gd name="connsiteX9" fmla="*/ 996647 w 1040884"/>
              <a:gd name="connsiteY9" fmla="*/ 498325 h 7134813"/>
              <a:gd name="connsiteX10" fmla="*/ 1040884 w 1040884"/>
              <a:gd name="connsiteY10" fmla="*/ 7134813 h 713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40884" h="7134813">
                <a:moveTo>
                  <a:pt x="0" y="6971904"/>
                </a:moveTo>
                <a:lnTo>
                  <a:pt x="0" y="6971904"/>
                </a:lnTo>
                <a:lnTo>
                  <a:pt x="0" y="6971904"/>
                </a:lnTo>
                <a:lnTo>
                  <a:pt x="0" y="498324"/>
                </a:lnTo>
                <a:cubicBezTo>
                  <a:pt x="0" y="366160"/>
                  <a:pt x="52502" y="239410"/>
                  <a:pt x="145956" y="145956"/>
                </a:cubicBezTo>
                <a:cubicBezTo>
                  <a:pt x="239410" y="52502"/>
                  <a:pt x="366161" y="1"/>
                  <a:pt x="498325" y="1"/>
                </a:cubicBezTo>
                <a:lnTo>
                  <a:pt x="498324" y="0"/>
                </a:lnTo>
                <a:lnTo>
                  <a:pt x="498324" y="0"/>
                </a:lnTo>
                <a:cubicBezTo>
                  <a:pt x="630488" y="0"/>
                  <a:pt x="757238" y="52502"/>
                  <a:pt x="850692" y="145956"/>
                </a:cubicBezTo>
                <a:cubicBezTo>
                  <a:pt x="944146" y="239410"/>
                  <a:pt x="996647" y="366161"/>
                  <a:pt x="996647" y="498325"/>
                </a:cubicBezTo>
                <a:cubicBezTo>
                  <a:pt x="1030126" y="1663149"/>
                  <a:pt x="1037566" y="5867764"/>
                  <a:pt x="1040884" y="7134813"/>
                </a:cubicBezTo>
              </a:path>
            </a:pathLst>
          </a:custGeom>
          <a:solidFill>
            <a:schemeClr val="tx2">
              <a:alpha val="60000"/>
            </a:schemeClr>
          </a:solidFill>
          <a:ln>
            <a:solidFill>
              <a:schemeClr val="bg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8" name="Picture 7" descr="TitleSlideOverlay.png"/>
          <p:cNvPicPr>
            <a:picLocks noChangeAspect="1"/>
          </p:cNvPicPr>
          <p:nvPr/>
        </p:nvPicPr>
        <p:blipFill>
          <a:blip r:embed="rId2"/>
          <a:stretch>
            <a:fillRect/>
          </a:stretch>
        </p:blipFill>
        <p:spPr>
          <a:xfrm>
            <a:off x="0" y="0"/>
            <a:ext cx="9144000" cy="6858000"/>
          </a:xfrm>
          <a:prstGeom prst="rect">
            <a:avLst/>
          </a:prstGeom>
          <a:ln>
            <a:noFill/>
          </a:ln>
        </p:spPr>
      </p:pic>
      <p:grpSp>
        <p:nvGrpSpPr>
          <p:cNvPr id="27" name="Group 26"/>
          <p:cNvGrpSpPr/>
          <p:nvPr/>
        </p:nvGrpSpPr>
        <p:grpSpPr>
          <a:xfrm>
            <a:off x="787878" y="-970104"/>
            <a:ext cx="5636587" cy="2701922"/>
            <a:chOff x="787878" y="-970104"/>
            <a:chExt cx="5636587" cy="2701922"/>
          </a:xfrm>
        </p:grpSpPr>
        <p:sp>
          <p:nvSpPr>
            <p:cNvPr id="31" name="Oval 30"/>
            <p:cNvSpPr/>
            <p:nvPr/>
          </p:nvSpPr>
          <p:spPr>
            <a:xfrm>
              <a:off x="2382982" y="1122218"/>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2" name="Oval 31"/>
            <p:cNvSpPr/>
            <p:nvPr/>
          </p:nvSpPr>
          <p:spPr>
            <a:xfrm>
              <a:off x="2856954" y="76200"/>
              <a:ext cx="1023669" cy="838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3" name="Oval 32"/>
            <p:cNvSpPr/>
            <p:nvPr/>
          </p:nvSpPr>
          <p:spPr>
            <a:xfrm>
              <a:off x="1948131" y="46402"/>
              <a:ext cx="1023669" cy="86799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5" name="Pie 34"/>
            <p:cNvSpPr/>
            <p:nvPr/>
          </p:nvSpPr>
          <p:spPr>
            <a:xfrm>
              <a:off x="1219200" y="-765132"/>
              <a:ext cx="3505316" cy="1521076"/>
            </a:xfrm>
            <a:prstGeom prst="pie">
              <a:avLst>
                <a:gd name="adj1" fmla="val 22874"/>
                <a:gd name="adj2" fmla="val 1080188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9" name="Oval 38"/>
            <p:cNvSpPr/>
            <p:nvPr/>
          </p:nvSpPr>
          <p:spPr>
            <a:xfrm>
              <a:off x="2345120" y="141183"/>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3" name="Arc 42"/>
            <p:cNvSpPr/>
            <p:nvPr/>
          </p:nvSpPr>
          <p:spPr>
            <a:xfrm rot="12469977">
              <a:off x="1178780" y="-178449"/>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4" name="Pie 43"/>
            <p:cNvSpPr/>
            <p:nvPr/>
          </p:nvSpPr>
          <p:spPr>
            <a:xfrm rot="60000">
              <a:off x="787878" y="-198453"/>
              <a:ext cx="381000" cy="381000"/>
            </a:xfrm>
            <a:prstGeom prst="pie">
              <a:avLst>
                <a:gd name="adj1" fmla="val 21598475"/>
                <a:gd name="adj2" fmla="val 106342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45" name="Arc 44"/>
            <p:cNvSpPr/>
            <p:nvPr/>
          </p:nvSpPr>
          <p:spPr>
            <a:xfrm rot="6387309">
              <a:off x="4862250" y="-839605"/>
              <a:ext cx="1453063" cy="1671367"/>
            </a:xfrm>
            <a:prstGeom prst="arc">
              <a:avLst>
                <a:gd name="adj1" fmla="val 15214126"/>
                <a:gd name="adj2" fmla="val 44149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3" name="Oval 52"/>
            <p:cNvSpPr/>
            <p:nvPr/>
          </p:nvSpPr>
          <p:spPr>
            <a:xfrm>
              <a:off x="5362575" y="461226"/>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4" name="Oval 53"/>
            <p:cNvSpPr/>
            <p:nvPr/>
          </p:nvSpPr>
          <p:spPr>
            <a:xfrm>
              <a:off x="4800600" y="1524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5" name="Arc 54"/>
            <p:cNvSpPr/>
            <p:nvPr/>
          </p:nvSpPr>
          <p:spPr>
            <a:xfrm rot="6387309">
              <a:off x="3396216" y="-1040840"/>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6" name="Oval 55"/>
            <p:cNvSpPr/>
            <p:nvPr/>
          </p:nvSpPr>
          <p:spPr>
            <a:xfrm>
              <a:off x="6115050" y="590550"/>
              <a:ext cx="152400" cy="152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57" name="Oval 56"/>
            <p:cNvSpPr/>
            <p:nvPr/>
          </p:nvSpPr>
          <p:spPr>
            <a:xfrm>
              <a:off x="6191250" y="485775"/>
              <a:ext cx="104774" cy="1047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5" name="Freeform 24"/>
          <p:cNvSpPr/>
          <p:nvPr/>
        </p:nvSpPr>
        <p:spPr>
          <a:xfrm rot="15660000">
            <a:off x="5752786" y="67657"/>
            <a:ext cx="967012" cy="6030348"/>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bg2">
              <a:lumMod val="40000"/>
              <a:lumOff val="60000"/>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Freeform 20"/>
          <p:cNvSpPr/>
          <p:nvPr/>
        </p:nvSpPr>
        <p:spPr>
          <a:xfrm rot="15669120">
            <a:off x="4038986" y="-17105"/>
            <a:ext cx="1788669" cy="8821162"/>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132845 w 2209695"/>
              <a:gd name="connsiteY0" fmla="*/ 885693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70836 w 2209695"/>
              <a:gd name="connsiteY0" fmla="*/ 8848823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70836" y="8848823"/>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Freeform 25"/>
          <p:cNvSpPr/>
          <p:nvPr/>
        </p:nvSpPr>
        <p:spPr>
          <a:xfrm rot="15660000">
            <a:off x="6127955" y="621077"/>
            <a:ext cx="932370" cy="5296611"/>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chemeClr val="tx2">
              <a:alpha val="5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Freeform 23"/>
          <p:cNvSpPr/>
          <p:nvPr/>
        </p:nvSpPr>
        <p:spPr>
          <a:xfrm rot="15660000">
            <a:off x="5624128" y="78644"/>
            <a:ext cx="962833" cy="6320186"/>
          </a:xfrm>
          <a:custGeom>
            <a:avLst/>
            <a:gdLst>
              <a:gd name="connsiteX0" fmla="*/ 457200 w 914400"/>
              <a:gd name="connsiteY0" fmla="*/ 0 h 6172200"/>
              <a:gd name="connsiteX1" fmla="*/ 457200 w 914400"/>
              <a:gd name="connsiteY1" fmla="*/ 0 h 6172200"/>
              <a:gd name="connsiteX2" fmla="*/ 780489 w 914400"/>
              <a:gd name="connsiteY2" fmla="*/ 133911 h 6172200"/>
              <a:gd name="connsiteX3" fmla="*/ 914399 w 914400"/>
              <a:gd name="connsiteY3" fmla="*/ 457201 h 6172200"/>
              <a:gd name="connsiteX4" fmla="*/ 914400 w 914400"/>
              <a:gd name="connsiteY4" fmla="*/ 6172200 h 6172200"/>
              <a:gd name="connsiteX5" fmla="*/ 914400 w 914400"/>
              <a:gd name="connsiteY5" fmla="*/ 6172200 h 6172200"/>
              <a:gd name="connsiteX6" fmla="*/ 914400 w 914400"/>
              <a:gd name="connsiteY6" fmla="*/ 6172200 h 6172200"/>
              <a:gd name="connsiteX7" fmla="*/ 0 w 914400"/>
              <a:gd name="connsiteY7" fmla="*/ 6172200 h 6172200"/>
              <a:gd name="connsiteX8" fmla="*/ 0 w 914400"/>
              <a:gd name="connsiteY8" fmla="*/ 6172200 h 6172200"/>
              <a:gd name="connsiteX9" fmla="*/ 0 w 914400"/>
              <a:gd name="connsiteY9" fmla="*/ 6172200 h 6172200"/>
              <a:gd name="connsiteX10" fmla="*/ 0 w 914400"/>
              <a:gd name="connsiteY10" fmla="*/ 457200 h 6172200"/>
              <a:gd name="connsiteX11" fmla="*/ 133911 w 914400"/>
              <a:gd name="connsiteY11" fmla="*/ 133911 h 6172200"/>
              <a:gd name="connsiteX12" fmla="*/ 457201 w 914400"/>
              <a:gd name="connsiteY12" fmla="*/ 1 h 6172200"/>
              <a:gd name="connsiteX13" fmla="*/ 457200 w 914400"/>
              <a:gd name="connsiteY13" fmla="*/ 0 h 6172200"/>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14400 w 953241"/>
              <a:gd name="connsiteY5" fmla="*/ 6172200 h 6328114"/>
              <a:gd name="connsiteX6" fmla="*/ 953241 w 953241"/>
              <a:gd name="connsiteY6" fmla="*/ 6328114 h 6328114"/>
              <a:gd name="connsiteX7" fmla="*/ 0 w 953241"/>
              <a:gd name="connsiteY7" fmla="*/ 6172200 h 6328114"/>
              <a:gd name="connsiteX8" fmla="*/ 0 w 953241"/>
              <a:gd name="connsiteY8" fmla="*/ 6172200 h 6328114"/>
              <a:gd name="connsiteX9" fmla="*/ 0 w 953241"/>
              <a:gd name="connsiteY9" fmla="*/ 6172200 h 6328114"/>
              <a:gd name="connsiteX10" fmla="*/ 0 w 953241"/>
              <a:gd name="connsiteY10" fmla="*/ 457200 h 6328114"/>
              <a:gd name="connsiteX11" fmla="*/ 133911 w 953241"/>
              <a:gd name="connsiteY11" fmla="*/ 133911 h 6328114"/>
              <a:gd name="connsiteX12" fmla="*/ 457201 w 953241"/>
              <a:gd name="connsiteY12" fmla="*/ 1 h 6328114"/>
              <a:gd name="connsiteX13" fmla="*/ 457200 w 953241"/>
              <a:gd name="connsiteY13"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14400 w 953241"/>
              <a:gd name="connsiteY4" fmla="*/ 6172200 h 6328114"/>
              <a:gd name="connsiteX5" fmla="*/ 953241 w 953241"/>
              <a:gd name="connsiteY5" fmla="*/ 6328114 h 6328114"/>
              <a:gd name="connsiteX6" fmla="*/ 0 w 953241"/>
              <a:gd name="connsiteY6" fmla="*/ 6172200 h 6328114"/>
              <a:gd name="connsiteX7" fmla="*/ 0 w 953241"/>
              <a:gd name="connsiteY7" fmla="*/ 6172200 h 6328114"/>
              <a:gd name="connsiteX8" fmla="*/ 0 w 953241"/>
              <a:gd name="connsiteY8" fmla="*/ 6172200 h 6328114"/>
              <a:gd name="connsiteX9" fmla="*/ 0 w 953241"/>
              <a:gd name="connsiteY9" fmla="*/ 457200 h 6328114"/>
              <a:gd name="connsiteX10" fmla="*/ 133911 w 953241"/>
              <a:gd name="connsiteY10" fmla="*/ 133911 h 6328114"/>
              <a:gd name="connsiteX11" fmla="*/ 457201 w 953241"/>
              <a:gd name="connsiteY11" fmla="*/ 1 h 6328114"/>
              <a:gd name="connsiteX12" fmla="*/ 457200 w 953241"/>
              <a:gd name="connsiteY12" fmla="*/ 0 h 6328114"/>
              <a:gd name="connsiteX0" fmla="*/ 457200 w 1105641"/>
              <a:gd name="connsiteY0" fmla="*/ 0 h 6328114"/>
              <a:gd name="connsiteX1" fmla="*/ 457200 w 1105641"/>
              <a:gd name="connsiteY1" fmla="*/ 0 h 6328114"/>
              <a:gd name="connsiteX2" fmla="*/ 780489 w 1105641"/>
              <a:gd name="connsiteY2" fmla="*/ 133911 h 6328114"/>
              <a:gd name="connsiteX3" fmla="*/ 914399 w 1105641"/>
              <a:gd name="connsiteY3" fmla="*/ 457201 h 6328114"/>
              <a:gd name="connsiteX4" fmla="*/ 953241 w 1105641"/>
              <a:gd name="connsiteY4" fmla="*/ 6328114 h 6328114"/>
              <a:gd name="connsiteX5" fmla="*/ 0 w 1105641"/>
              <a:gd name="connsiteY5" fmla="*/ 6172200 h 6328114"/>
              <a:gd name="connsiteX6" fmla="*/ 0 w 1105641"/>
              <a:gd name="connsiteY6" fmla="*/ 6172200 h 6328114"/>
              <a:gd name="connsiteX7" fmla="*/ 0 w 1105641"/>
              <a:gd name="connsiteY7" fmla="*/ 6172200 h 6328114"/>
              <a:gd name="connsiteX8" fmla="*/ 0 w 1105641"/>
              <a:gd name="connsiteY8" fmla="*/ 457200 h 6328114"/>
              <a:gd name="connsiteX9" fmla="*/ 133911 w 1105641"/>
              <a:gd name="connsiteY9" fmla="*/ 133911 h 6328114"/>
              <a:gd name="connsiteX10" fmla="*/ 457201 w 1105641"/>
              <a:gd name="connsiteY10" fmla="*/ 1 h 6328114"/>
              <a:gd name="connsiteX11" fmla="*/ 457200 w 1105641"/>
              <a:gd name="connsiteY11" fmla="*/ 0 h 6328114"/>
              <a:gd name="connsiteX0" fmla="*/ 457200 w 953241"/>
              <a:gd name="connsiteY0" fmla="*/ 0 h 6328114"/>
              <a:gd name="connsiteX1" fmla="*/ 457200 w 953241"/>
              <a:gd name="connsiteY1" fmla="*/ 0 h 6328114"/>
              <a:gd name="connsiteX2" fmla="*/ 780489 w 953241"/>
              <a:gd name="connsiteY2" fmla="*/ 133911 h 6328114"/>
              <a:gd name="connsiteX3" fmla="*/ 914399 w 953241"/>
              <a:gd name="connsiteY3" fmla="*/ 457201 h 6328114"/>
              <a:gd name="connsiteX4" fmla="*/ 953241 w 953241"/>
              <a:gd name="connsiteY4" fmla="*/ 6328114 h 6328114"/>
              <a:gd name="connsiteX5" fmla="*/ 0 w 953241"/>
              <a:gd name="connsiteY5" fmla="*/ 6172200 h 6328114"/>
              <a:gd name="connsiteX6" fmla="*/ 0 w 953241"/>
              <a:gd name="connsiteY6" fmla="*/ 6172200 h 6328114"/>
              <a:gd name="connsiteX7" fmla="*/ 0 w 953241"/>
              <a:gd name="connsiteY7" fmla="*/ 6172200 h 6328114"/>
              <a:gd name="connsiteX8" fmla="*/ 0 w 953241"/>
              <a:gd name="connsiteY8" fmla="*/ 457200 h 6328114"/>
              <a:gd name="connsiteX9" fmla="*/ 133911 w 953241"/>
              <a:gd name="connsiteY9" fmla="*/ 133911 h 6328114"/>
              <a:gd name="connsiteX10" fmla="*/ 457201 w 953241"/>
              <a:gd name="connsiteY10" fmla="*/ 1 h 6328114"/>
              <a:gd name="connsiteX11" fmla="*/ 457200 w 953241"/>
              <a:gd name="connsiteY11" fmla="*/ 0 h 6328114"/>
              <a:gd name="connsiteX0" fmla="*/ 457200 w 943191"/>
              <a:gd name="connsiteY0" fmla="*/ 0 h 6312729"/>
              <a:gd name="connsiteX1" fmla="*/ 457200 w 943191"/>
              <a:gd name="connsiteY1" fmla="*/ 0 h 6312729"/>
              <a:gd name="connsiteX2" fmla="*/ 780489 w 943191"/>
              <a:gd name="connsiteY2" fmla="*/ 133911 h 6312729"/>
              <a:gd name="connsiteX3" fmla="*/ 914399 w 943191"/>
              <a:gd name="connsiteY3" fmla="*/ 457201 h 6312729"/>
              <a:gd name="connsiteX4" fmla="*/ 942064 w 943191"/>
              <a:gd name="connsiteY4" fmla="*/ 6312729 h 6312729"/>
              <a:gd name="connsiteX5" fmla="*/ 0 w 943191"/>
              <a:gd name="connsiteY5" fmla="*/ 6172200 h 6312729"/>
              <a:gd name="connsiteX6" fmla="*/ 0 w 943191"/>
              <a:gd name="connsiteY6" fmla="*/ 6172200 h 6312729"/>
              <a:gd name="connsiteX7" fmla="*/ 0 w 943191"/>
              <a:gd name="connsiteY7" fmla="*/ 6172200 h 6312729"/>
              <a:gd name="connsiteX8" fmla="*/ 0 w 943191"/>
              <a:gd name="connsiteY8" fmla="*/ 457200 h 6312729"/>
              <a:gd name="connsiteX9" fmla="*/ 133911 w 943191"/>
              <a:gd name="connsiteY9" fmla="*/ 133911 h 6312729"/>
              <a:gd name="connsiteX10" fmla="*/ 457201 w 943191"/>
              <a:gd name="connsiteY10" fmla="*/ 1 h 6312729"/>
              <a:gd name="connsiteX11" fmla="*/ 457200 w 943191"/>
              <a:gd name="connsiteY11" fmla="*/ 0 h 6312729"/>
              <a:gd name="connsiteX0" fmla="*/ 0 w 1033504"/>
              <a:gd name="connsiteY0" fmla="*/ 6172200 h 6404169"/>
              <a:gd name="connsiteX1" fmla="*/ 0 w 1033504"/>
              <a:gd name="connsiteY1" fmla="*/ 6172200 h 6404169"/>
              <a:gd name="connsiteX2" fmla="*/ 0 w 1033504"/>
              <a:gd name="connsiteY2" fmla="*/ 6172200 h 6404169"/>
              <a:gd name="connsiteX3" fmla="*/ 0 w 1033504"/>
              <a:gd name="connsiteY3" fmla="*/ 457200 h 6404169"/>
              <a:gd name="connsiteX4" fmla="*/ 133911 w 1033504"/>
              <a:gd name="connsiteY4" fmla="*/ 133911 h 6404169"/>
              <a:gd name="connsiteX5" fmla="*/ 457201 w 1033504"/>
              <a:gd name="connsiteY5" fmla="*/ 1 h 6404169"/>
              <a:gd name="connsiteX6" fmla="*/ 457200 w 1033504"/>
              <a:gd name="connsiteY6" fmla="*/ 0 h 6404169"/>
              <a:gd name="connsiteX7" fmla="*/ 457200 w 1033504"/>
              <a:gd name="connsiteY7" fmla="*/ 0 h 6404169"/>
              <a:gd name="connsiteX8" fmla="*/ 780489 w 1033504"/>
              <a:gd name="connsiteY8" fmla="*/ 133911 h 6404169"/>
              <a:gd name="connsiteX9" fmla="*/ 914399 w 1033504"/>
              <a:gd name="connsiteY9" fmla="*/ 457201 h 6404169"/>
              <a:gd name="connsiteX10" fmla="*/ 1033504 w 1033504"/>
              <a:gd name="connsiteY10" fmla="*/ 6404169 h 6404169"/>
              <a:gd name="connsiteX0" fmla="*/ 0 w 1007327"/>
              <a:gd name="connsiteY0" fmla="*/ 6172200 h 6354462"/>
              <a:gd name="connsiteX1" fmla="*/ 0 w 1007327"/>
              <a:gd name="connsiteY1" fmla="*/ 6172200 h 6354462"/>
              <a:gd name="connsiteX2" fmla="*/ 0 w 1007327"/>
              <a:gd name="connsiteY2" fmla="*/ 6172200 h 6354462"/>
              <a:gd name="connsiteX3" fmla="*/ 0 w 1007327"/>
              <a:gd name="connsiteY3" fmla="*/ 457200 h 6354462"/>
              <a:gd name="connsiteX4" fmla="*/ 133911 w 1007327"/>
              <a:gd name="connsiteY4" fmla="*/ 133911 h 6354462"/>
              <a:gd name="connsiteX5" fmla="*/ 457201 w 1007327"/>
              <a:gd name="connsiteY5" fmla="*/ 1 h 6354462"/>
              <a:gd name="connsiteX6" fmla="*/ 457200 w 1007327"/>
              <a:gd name="connsiteY6" fmla="*/ 0 h 6354462"/>
              <a:gd name="connsiteX7" fmla="*/ 457200 w 1007327"/>
              <a:gd name="connsiteY7" fmla="*/ 0 h 6354462"/>
              <a:gd name="connsiteX8" fmla="*/ 780489 w 1007327"/>
              <a:gd name="connsiteY8" fmla="*/ 133911 h 6354462"/>
              <a:gd name="connsiteX9" fmla="*/ 914399 w 1007327"/>
              <a:gd name="connsiteY9" fmla="*/ 457201 h 6354462"/>
              <a:gd name="connsiteX10" fmla="*/ 1007327 w 1007327"/>
              <a:gd name="connsiteY10" fmla="*/ 6354462 h 6354462"/>
              <a:gd name="connsiteX0" fmla="*/ 0 w 1029242"/>
              <a:gd name="connsiteY0" fmla="*/ 6172200 h 6330704"/>
              <a:gd name="connsiteX1" fmla="*/ 0 w 1029242"/>
              <a:gd name="connsiteY1" fmla="*/ 6172200 h 6330704"/>
              <a:gd name="connsiteX2" fmla="*/ 0 w 1029242"/>
              <a:gd name="connsiteY2" fmla="*/ 6172200 h 6330704"/>
              <a:gd name="connsiteX3" fmla="*/ 0 w 1029242"/>
              <a:gd name="connsiteY3" fmla="*/ 457200 h 6330704"/>
              <a:gd name="connsiteX4" fmla="*/ 133911 w 1029242"/>
              <a:gd name="connsiteY4" fmla="*/ 133911 h 6330704"/>
              <a:gd name="connsiteX5" fmla="*/ 457201 w 1029242"/>
              <a:gd name="connsiteY5" fmla="*/ 1 h 6330704"/>
              <a:gd name="connsiteX6" fmla="*/ 457200 w 1029242"/>
              <a:gd name="connsiteY6" fmla="*/ 0 h 6330704"/>
              <a:gd name="connsiteX7" fmla="*/ 457200 w 1029242"/>
              <a:gd name="connsiteY7" fmla="*/ 0 h 6330704"/>
              <a:gd name="connsiteX8" fmla="*/ 780489 w 1029242"/>
              <a:gd name="connsiteY8" fmla="*/ 133911 h 6330704"/>
              <a:gd name="connsiteX9" fmla="*/ 914399 w 1029242"/>
              <a:gd name="connsiteY9" fmla="*/ 457201 h 6330704"/>
              <a:gd name="connsiteX10" fmla="*/ 1029242 w 1029242"/>
              <a:gd name="connsiteY10" fmla="*/ 6330704 h 6330704"/>
              <a:gd name="connsiteX0" fmla="*/ 0 w 964937"/>
              <a:gd name="connsiteY0" fmla="*/ 6172200 h 6306905"/>
              <a:gd name="connsiteX1" fmla="*/ 0 w 964937"/>
              <a:gd name="connsiteY1" fmla="*/ 6172200 h 6306905"/>
              <a:gd name="connsiteX2" fmla="*/ 0 w 964937"/>
              <a:gd name="connsiteY2" fmla="*/ 6172200 h 6306905"/>
              <a:gd name="connsiteX3" fmla="*/ 0 w 964937"/>
              <a:gd name="connsiteY3" fmla="*/ 457200 h 6306905"/>
              <a:gd name="connsiteX4" fmla="*/ 133911 w 964937"/>
              <a:gd name="connsiteY4" fmla="*/ 133911 h 6306905"/>
              <a:gd name="connsiteX5" fmla="*/ 457201 w 964937"/>
              <a:gd name="connsiteY5" fmla="*/ 1 h 6306905"/>
              <a:gd name="connsiteX6" fmla="*/ 457200 w 964937"/>
              <a:gd name="connsiteY6" fmla="*/ 0 h 6306905"/>
              <a:gd name="connsiteX7" fmla="*/ 457200 w 964937"/>
              <a:gd name="connsiteY7" fmla="*/ 0 h 6306905"/>
              <a:gd name="connsiteX8" fmla="*/ 780489 w 964937"/>
              <a:gd name="connsiteY8" fmla="*/ 133911 h 6306905"/>
              <a:gd name="connsiteX9" fmla="*/ 914399 w 964937"/>
              <a:gd name="connsiteY9" fmla="*/ 457201 h 6306905"/>
              <a:gd name="connsiteX10" fmla="*/ 964937 w 964937"/>
              <a:gd name="connsiteY10" fmla="*/ 6306905 h 6306905"/>
              <a:gd name="connsiteX0" fmla="*/ 0 w 958626"/>
              <a:gd name="connsiteY0" fmla="*/ 6172200 h 6346750"/>
              <a:gd name="connsiteX1" fmla="*/ 0 w 958626"/>
              <a:gd name="connsiteY1" fmla="*/ 6172200 h 6346750"/>
              <a:gd name="connsiteX2" fmla="*/ 0 w 958626"/>
              <a:gd name="connsiteY2" fmla="*/ 6172200 h 6346750"/>
              <a:gd name="connsiteX3" fmla="*/ 0 w 958626"/>
              <a:gd name="connsiteY3" fmla="*/ 457200 h 6346750"/>
              <a:gd name="connsiteX4" fmla="*/ 133911 w 958626"/>
              <a:gd name="connsiteY4" fmla="*/ 133911 h 6346750"/>
              <a:gd name="connsiteX5" fmla="*/ 457201 w 958626"/>
              <a:gd name="connsiteY5" fmla="*/ 1 h 6346750"/>
              <a:gd name="connsiteX6" fmla="*/ 457200 w 958626"/>
              <a:gd name="connsiteY6" fmla="*/ 0 h 6346750"/>
              <a:gd name="connsiteX7" fmla="*/ 457200 w 958626"/>
              <a:gd name="connsiteY7" fmla="*/ 0 h 6346750"/>
              <a:gd name="connsiteX8" fmla="*/ 780489 w 958626"/>
              <a:gd name="connsiteY8" fmla="*/ 133911 h 6346750"/>
              <a:gd name="connsiteX9" fmla="*/ 914399 w 958626"/>
              <a:gd name="connsiteY9" fmla="*/ 457201 h 6346750"/>
              <a:gd name="connsiteX10" fmla="*/ 958626 w 958626"/>
              <a:gd name="connsiteY10" fmla="*/ 6346750 h 6346750"/>
              <a:gd name="connsiteX0" fmla="*/ 0 w 960730"/>
              <a:gd name="connsiteY0" fmla="*/ 6172200 h 6333468"/>
              <a:gd name="connsiteX1" fmla="*/ 0 w 960730"/>
              <a:gd name="connsiteY1" fmla="*/ 6172200 h 6333468"/>
              <a:gd name="connsiteX2" fmla="*/ 0 w 960730"/>
              <a:gd name="connsiteY2" fmla="*/ 6172200 h 6333468"/>
              <a:gd name="connsiteX3" fmla="*/ 0 w 960730"/>
              <a:gd name="connsiteY3" fmla="*/ 457200 h 6333468"/>
              <a:gd name="connsiteX4" fmla="*/ 133911 w 960730"/>
              <a:gd name="connsiteY4" fmla="*/ 133911 h 6333468"/>
              <a:gd name="connsiteX5" fmla="*/ 457201 w 960730"/>
              <a:gd name="connsiteY5" fmla="*/ 1 h 6333468"/>
              <a:gd name="connsiteX6" fmla="*/ 457200 w 960730"/>
              <a:gd name="connsiteY6" fmla="*/ 0 h 6333468"/>
              <a:gd name="connsiteX7" fmla="*/ 457200 w 960730"/>
              <a:gd name="connsiteY7" fmla="*/ 0 h 6333468"/>
              <a:gd name="connsiteX8" fmla="*/ 780489 w 960730"/>
              <a:gd name="connsiteY8" fmla="*/ 133911 h 6333468"/>
              <a:gd name="connsiteX9" fmla="*/ 914399 w 960730"/>
              <a:gd name="connsiteY9" fmla="*/ 457201 h 6333468"/>
              <a:gd name="connsiteX10" fmla="*/ 960730 w 960730"/>
              <a:gd name="connsiteY10" fmla="*/ 6333468 h 6333468"/>
              <a:gd name="connsiteX0" fmla="*/ 0 w 962833"/>
              <a:gd name="connsiteY0" fmla="*/ 6172200 h 6320186"/>
              <a:gd name="connsiteX1" fmla="*/ 0 w 962833"/>
              <a:gd name="connsiteY1" fmla="*/ 6172200 h 6320186"/>
              <a:gd name="connsiteX2" fmla="*/ 0 w 962833"/>
              <a:gd name="connsiteY2" fmla="*/ 6172200 h 6320186"/>
              <a:gd name="connsiteX3" fmla="*/ 0 w 962833"/>
              <a:gd name="connsiteY3" fmla="*/ 457200 h 6320186"/>
              <a:gd name="connsiteX4" fmla="*/ 133911 w 962833"/>
              <a:gd name="connsiteY4" fmla="*/ 133911 h 6320186"/>
              <a:gd name="connsiteX5" fmla="*/ 457201 w 962833"/>
              <a:gd name="connsiteY5" fmla="*/ 1 h 6320186"/>
              <a:gd name="connsiteX6" fmla="*/ 457200 w 962833"/>
              <a:gd name="connsiteY6" fmla="*/ 0 h 6320186"/>
              <a:gd name="connsiteX7" fmla="*/ 457200 w 962833"/>
              <a:gd name="connsiteY7" fmla="*/ 0 h 6320186"/>
              <a:gd name="connsiteX8" fmla="*/ 780489 w 962833"/>
              <a:gd name="connsiteY8" fmla="*/ 133911 h 6320186"/>
              <a:gd name="connsiteX9" fmla="*/ 914399 w 962833"/>
              <a:gd name="connsiteY9" fmla="*/ 457201 h 6320186"/>
              <a:gd name="connsiteX10" fmla="*/ 962833 w 962833"/>
              <a:gd name="connsiteY10" fmla="*/ 6320186 h 6320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62833" h="6320186">
                <a:moveTo>
                  <a:pt x="0" y="6172200"/>
                </a:moveTo>
                <a:lnTo>
                  <a:pt x="0" y="6172200"/>
                </a:lnTo>
                <a:lnTo>
                  <a:pt x="0" y="6172200"/>
                </a:lnTo>
                <a:lnTo>
                  <a:pt x="0" y="457200"/>
                </a:lnTo>
                <a:cubicBezTo>
                  <a:pt x="0" y="335943"/>
                  <a:pt x="48169" y="219652"/>
                  <a:pt x="133911" y="133911"/>
                </a:cubicBezTo>
                <a:cubicBezTo>
                  <a:pt x="219653" y="48169"/>
                  <a:pt x="335944" y="0"/>
                  <a:pt x="457201" y="1"/>
                </a:cubicBezTo>
                <a:lnTo>
                  <a:pt x="457200" y="0"/>
                </a:lnTo>
                <a:lnTo>
                  <a:pt x="457200" y="0"/>
                </a:lnTo>
                <a:cubicBezTo>
                  <a:pt x="578457" y="0"/>
                  <a:pt x="694748" y="48169"/>
                  <a:pt x="780489" y="133911"/>
                </a:cubicBezTo>
                <a:cubicBezTo>
                  <a:pt x="866231" y="219653"/>
                  <a:pt x="914400" y="335944"/>
                  <a:pt x="914399" y="457201"/>
                </a:cubicBezTo>
                <a:cubicBezTo>
                  <a:pt x="943191" y="1489568"/>
                  <a:pt x="870354" y="4525828"/>
                  <a:pt x="962833" y="6320186"/>
                </a:cubicBezTo>
              </a:path>
            </a:pathLst>
          </a:custGeom>
          <a:solidFill>
            <a:srgbClr val="073779">
              <a:alpha val="50000"/>
            </a:srgbClr>
          </a:solidFill>
          <a:ln w="25400">
            <a:solidFill>
              <a:schemeClr val="accent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Freeform 27"/>
          <p:cNvSpPr/>
          <p:nvPr/>
        </p:nvSpPr>
        <p:spPr>
          <a:xfrm rot="15660000">
            <a:off x="6395227" y="411412"/>
            <a:ext cx="552099" cy="5104822"/>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099" h="5109912">
                <a:moveTo>
                  <a:pt x="0" y="5016061"/>
                </a:moveTo>
                <a:lnTo>
                  <a:pt x="0" y="5016061"/>
                </a:lnTo>
                <a:lnTo>
                  <a:pt x="0" y="251460"/>
                </a:ln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36054" y="5039297"/>
                  <a:pt x="552099" y="5109912"/>
                </a:cubicBezTo>
              </a:path>
            </a:pathLst>
          </a:custGeom>
          <a:solidFill>
            <a:schemeClr val="accent1">
              <a:alpha val="30000"/>
            </a:schemeClr>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9" name="Freeform 28"/>
          <p:cNvSpPr/>
          <p:nvPr/>
        </p:nvSpPr>
        <p:spPr>
          <a:xfrm rot="15660000">
            <a:off x="7468982" y="1865445"/>
            <a:ext cx="528237" cy="2948568"/>
          </a:xfrm>
          <a:custGeom>
            <a:avLst/>
            <a:gdLst>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502920 w 502920"/>
              <a:gd name="connsiteY6" fmla="*/ 5016061 h 5016061"/>
              <a:gd name="connsiteX7" fmla="*/ 0 w 502920"/>
              <a:gd name="connsiteY7" fmla="*/ 5016061 h 5016061"/>
              <a:gd name="connsiteX8" fmla="*/ 0 w 502920"/>
              <a:gd name="connsiteY8" fmla="*/ 5016061 h 5016061"/>
              <a:gd name="connsiteX9" fmla="*/ 0 w 502920"/>
              <a:gd name="connsiteY9" fmla="*/ 5016061 h 5016061"/>
              <a:gd name="connsiteX10" fmla="*/ 0 w 502920"/>
              <a:gd name="connsiteY10" fmla="*/ 251460 h 5016061"/>
              <a:gd name="connsiteX11" fmla="*/ 73651 w 502920"/>
              <a:gd name="connsiteY11" fmla="*/ 73651 h 5016061"/>
              <a:gd name="connsiteX12" fmla="*/ 251460 w 502920"/>
              <a:gd name="connsiteY12" fmla="*/ 0 h 5016061"/>
              <a:gd name="connsiteX0" fmla="*/ 251460 w 545528"/>
              <a:gd name="connsiteY0" fmla="*/ 0 h 5090883"/>
              <a:gd name="connsiteX1" fmla="*/ 251460 w 545528"/>
              <a:gd name="connsiteY1" fmla="*/ 0 h 5090883"/>
              <a:gd name="connsiteX2" fmla="*/ 429269 w 545528"/>
              <a:gd name="connsiteY2" fmla="*/ 73651 h 5090883"/>
              <a:gd name="connsiteX3" fmla="*/ 502920 w 545528"/>
              <a:gd name="connsiteY3" fmla="*/ 251460 h 5090883"/>
              <a:gd name="connsiteX4" fmla="*/ 502920 w 545528"/>
              <a:gd name="connsiteY4" fmla="*/ 5016061 h 5090883"/>
              <a:gd name="connsiteX5" fmla="*/ 502920 w 545528"/>
              <a:gd name="connsiteY5" fmla="*/ 5016061 h 5090883"/>
              <a:gd name="connsiteX6" fmla="*/ 545528 w 545528"/>
              <a:gd name="connsiteY6" fmla="*/ 5090883 h 5090883"/>
              <a:gd name="connsiteX7" fmla="*/ 0 w 545528"/>
              <a:gd name="connsiteY7" fmla="*/ 5016061 h 5090883"/>
              <a:gd name="connsiteX8" fmla="*/ 0 w 545528"/>
              <a:gd name="connsiteY8" fmla="*/ 5016061 h 5090883"/>
              <a:gd name="connsiteX9" fmla="*/ 0 w 545528"/>
              <a:gd name="connsiteY9" fmla="*/ 5016061 h 5090883"/>
              <a:gd name="connsiteX10" fmla="*/ 0 w 545528"/>
              <a:gd name="connsiteY10" fmla="*/ 251460 h 5090883"/>
              <a:gd name="connsiteX11" fmla="*/ 73651 w 545528"/>
              <a:gd name="connsiteY11" fmla="*/ 73651 h 5090883"/>
              <a:gd name="connsiteX12" fmla="*/ 251460 w 545528"/>
              <a:gd name="connsiteY12" fmla="*/ 0 h 5090883"/>
              <a:gd name="connsiteX0" fmla="*/ 251460 w 502920"/>
              <a:gd name="connsiteY0" fmla="*/ 0 h 5016061"/>
              <a:gd name="connsiteX1" fmla="*/ 251460 w 502920"/>
              <a:gd name="connsiteY1" fmla="*/ 0 h 5016061"/>
              <a:gd name="connsiteX2" fmla="*/ 429269 w 502920"/>
              <a:gd name="connsiteY2" fmla="*/ 73651 h 5016061"/>
              <a:gd name="connsiteX3" fmla="*/ 502920 w 502920"/>
              <a:gd name="connsiteY3" fmla="*/ 251460 h 5016061"/>
              <a:gd name="connsiteX4" fmla="*/ 502920 w 502920"/>
              <a:gd name="connsiteY4" fmla="*/ 5016061 h 5016061"/>
              <a:gd name="connsiteX5" fmla="*/ 502920 w 502920"/>
              <a:gd name="connsiteY5" fmla="*/ 5016061 h 5016061"/>
              <a:gd name="connsiteX6" fmla="*/ 0 w 502920"/>
              <a:gd name="connsiteY6" fmla="*/ 5016061 h 5016061"/>
              <a:gd name="connsiteX7" fmla="*/ 0 w 502920"/>
              <a:gd name="connsiteY7" fmla="*/ 5016061 h 5016061"/>
              <a:gd name="connsiteX8" fmla="*/ 0 w 502920"/>
              <a:gd name="connsiteY8" fmla="*/ 5016061 h 5016061"/>
              <a:gd name="connsiteX9" fmla="*/ 0 w 502920"/>
              <a:gd name="connsiteY9" fmla="*/ 251460 h 5016061"/>
              <a:gd name="connsiteX10" fmla="*/ 73651 w 502920"/>
              <a:gd name="connsiteY10" fmla="*/ 73651 h 5016061"/>
              <a:gd name="connsiteX11" fmla="*/ 251460 w 502920"/>
              <a:gd name="connsiteY11" fmla="*/ 0 h 5016061"/>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02920 w 578872"/>
              <a:gd name="connsiteY5" fmla="*/ 5016061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51179 w 578872"/>
              <a:gd name="connsiteY5" fmla="*/ 4969246 h 5090304"/>
              <a:gd name="connsiteX6" fmla="*/ 578872 w 578872"/>
              <a:gd name="connsiteY6" fmla="*/ 5090304 h 5090304"/>
              <a:gd name="connsiteX7" fmla="*/ 0 w 578872"/>
              <a:gd name="connsiteY7" fmla="*/ 5016061 h 5090304"/>
              <a:gd name="connsiteX8" fmla="*/ 0 w 578872"/>
              <a:gd name="connsiteY8" fmla="*/ 5016061 h 5090304"/>
              <a:gd name="connsiteX9" fmla="*/ 0 w 578872"/>
              <a:gd name="connsiteY9" fmla="*/ 5016061 h 5090304"/>
              <a:gd name="connsiteX10" fmla="*/ 0 w 578872"/>
              <a:gd name="connsiteY10" fmla="*/ 251460 h 5090304"/>
              <a:gd name="connsiteX11" fmla="*/ 73651 w 578872"/>
              <a:gd name="connsiteY11" fmla="*/ 73651 h 5090304"/>
              <a:gd name="connsiteX12" fmla="*/ 251460 w 578872"/>
              <a:gd name="connsiteY12"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02920 w 578872"/>
              <a:gd name="connsiteY4" fmla="*/ 5016061 h 5090304"/>
              <a:gd name="connsiteX5" fmla="*/ 578872 w 578872"/>
              <a:gd name="connsiteY5" fmla="*/ 5090304 h 5090304"/>
              <a:gd name="connsiteX6" fmla="*/ 0 w 578872"/>
              <a:gd name="connsiteY6" fmla="*/ 5016061 h 5090304"/>
              <a:gd name="connsiteX7" fmla="*/ 0 w 578872"/>
              <a:gd name="connsiteY7" fmla="*/ 5016061 h 5090304"/>
              <a:gd name="connsiteX8" fmla="*/ 0 w 578872"/>
              <a:gd name="connsiteY8" fmla="*/ 5016061 h 5090304"/>
              <a:gd name="connsiteX9" fmla="*/ 0 w 578872"/>
              <a:gd name="connsiteY9" fmla="*/ 251460 h 5090304"/>
              <a:gd name="connsiteX10" fmla="*/ 73651 w 578872"/>
              <a:gd name="connsiteY10" fmla="*/ 73651 h 5090304"/>
              <a:gd name="connsiteX11" fmla="*/ 251460 w 578872"/>
              <a:gd name="connsiteY11" fmla="*/ 0 h 5090304"/>
              <a:gd name="connsiteX0" fmla="*/ 251460 w 578872"/>
              <a:gd name="connsiteY0" fmla="*/ 0 h 5090304"/>
              <a:gd name="connsiteX1" fmla="*/ 251460 w 578872"/>
              <a:gd name="connsiteY1" fmla="*/ 0 h 5090304"/>
              <a:gd name="connsiteX2" fmla="*/ 429269 w 578872"/>
              <a:gd name="connsiteY2" fmla="*/ 73651 h 5090304"/>
              <a:gd name="connsiteX3" fmla="*/ 502920 w 578872"/>
              <a:gd name="connsiteY3" fmla="*/ 251460 h 5090304"/>
              <a:gd name="connsiteX4" fmla="*/ 578872 w 578872"/>
              <a:gd name="connsiteY4" fmla="*/ 5090304 h 5090304"/>
              <a:gd name="connsiteX5" fmla="*/ 0 w 578872"/>
              <a:gd name="connsiteY5" fmla="*/ 5016061 h 5090304"/>
              <a:gd name="connsiteX6" fmla="*/ 0 w 578872"/>
              <a:gd name="connsiteY6" fmla="*/ 5016061 h 5090304"/>
              <a:gd name="connsiteX7" fmla="*/ 0 w 578872"/>
              <a:gd name="connsiteY7" fmla="*/ 5016061 h 5090304"/>
              <a:gd name="connsiteX8" fmla="*/ 0 w 578872"/>
              <a:gd name="connsiteY8" fmla="*/ 251460 h 5090304"/>
              <a:gd name="connsiteX9" fmla="*/ 73651 w 578872"/>
              <a:gd name="connsiteY9" fmla="*/ 73651 h 5090304"/>
              <a:gd name="connsiteX10" fmla="*/ 251460 w 578872"/>
              <a:gd name="connsiteY10" fmla="*/ 0 h 5090304"/>
              <a:gd name="connsiteX0" fmla="*/ 0 w 670312"/>
              <a:gd name="connsiteY0" fmla="*/ 5016061 h 5181744"/>
              <a:gd name="connsiteX1" fmla="*/ 0 w 670312"/>
              <a:gd name="connsiteY1" fmla="*/ 5016061 h 5181744"/>
              <a:gd name="connsiteX2" fmla="*/ 0 w 670312"/>
              <a:gd name="connsiteY2" fmla="*/ 5016061 h 5181744"/>
              <a:gd name="connsiteX3" fmla="*/ 0 w 670312"/>
              <a:gd name="connsiteY3" fmla="*/ 251460 h 5181744"/>
              <a:gd name="connsiteX4" fmla="*/ 73651 w 670312"/>
              <a:gd name="connsiteY4" fmla="*/ 73651 h 5181744"/>
              <a:gd name="connsiteX5" fmla="*/ 251460 w 670312"/>
              <a:gd name="connsiteY5" fmla="*/ 0 h 5181744"/>
              <a:gd name="connsiteX6" fmla="*/ 251460 w 670312"/>
              <a:gd name="connsiteY6" fmla="*/ 0 h 5181744"/>
              <a:gd name="connsiteX7" fmla="*/ 429269 w 670312"/>
              <a:gd name="connsiteY7" fmla="*/ 73651 h 5181744"/>
              <a:gd name="connsiteX8" fmla="*/ 502920 w 670312"/>
              <a:gd name="connsiteY8" fmla="*/ 251460 h 5181744"/>
              <a:gd name="connsiteX9" fmla="*/ 670312 w 670312"/>
              <a:gd name="connsiteY9" fmla="*/ 5181744 h 5181744"/>
              <a:gd name="connsiteX0" fmla="*/ 0 w 572254"/>
              <a:gd name="connsiteY0" fmla="*/ 5016061 h 5084525"/>
              <a:gd name="connsiteX1" fmla="*/ 0 w 572254"/>
              <a:gd name="connsiteY1" fmla="*/ 5016061 h 5084525"/>
              <a:gd name="connsiteX2" fmla="*/ 0 w 572254"/>
              <a:gd name="connsiteY2" fmla="*/ 5016061 h 5084525"/>
              <a:gd name="connsiteX3" fmla="*/ 0 w 572254"/>
              <a:gd name="connsiteY3" fmla="*/ 251460 h 5084525"/>
              <a:gd name="connsiteX4" fmla="*/ 73651 w 572254"/>
              <a:gd name="connsiteY4" fmla="*/ 73651 h 5084525"/>
              <a:gd name="connsiteX5" fmla="*/ 251460 w 572254"/>
              <a:gd name="connsiteY5" fmla="*/ 0 h 5084525"/>
              <a:gd name="connsiteX6" fmla="*/ 251460 w 572254"/>
              <a:gd name="connsiteY6" fmla="*/ 0 h 5084525"/>
              <a:gd name="connsiteX7" fmla="*/ 429269 w 572254"/>
              <a:gd name="connsiteY7" fmla="*/ 73651 h 5084525"/>
              <a:gd name="connsiteX8" fmla="*/ 502920 w 572254"/>
              <a:gd name="connsiteY8" fmla="*/ 251460 h 5084525"/>
              <a:gd name="connsiteX9" fmla="*/ 572254 w 572254"/>
              <a:gd name="connsiteY9" fmla="*/ 5084525 h 5084525"/>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70150"/>
              <a:gd name="connsiteY0" fmla="*/ 5016061 h 5097807"/>
              <a:gd name="connsiteX1" fmla="*/ 0 w 570150"/>
              <a:gd name="connsiteY1" fmla="*/ 5016061 h 5097807"/>
              <a:gd name="connsiteX2" fmla="*/ 0 w 570150"/>
              <a:gd name="connsiteY2" fmla="*/ 5016061 h 5097807"/>
              <a:gd name="connsiteX3" fmla="*/ 0 w 570150"/>
              <a:gd name="connsiteY3" fmla="*/ 251460 h 5097807"/>
              <a:gd name="connsiteX4" fmla="*/ 73651 w 570150"/>
              <a:gd name="connsiteY4" fmla="*/ 73651 h 5097807"/>
              <a:gd name="connsiteX5" fmla="*/ 251460 w 570150"/>
              <a:gd name="connsiteY5" fmla="*/ 0 h 5097807"/>
              <a:gd name="connsiteX6" fmla="*/ 251460 w 570150"/>
              <a:gd name="connsiteY6" fmla="*/ 0 h 5097807"/>
              <a:gd name="connsiteX7" fmla="*/ 429269 w 570150"/>
              <a:gd name="connsiteY7" fmla="*/ 73651 h 5097807"/>
              <a:gd name="connsiteX8" fmla="*/ 502920 w 570150"/>
              <a:gd name="connsiteY8" fmla="*/ 251460 h 5097807"/>
              <a:gd name="connsiteX9" fmla="*/ 570150 w 570150"/>
              <a:gd name="connsiteY9" fmla="*/ 5097807 h 5097807"/>
              <a:gd name="connsiteX0" fmla="*/ 0 w 552099"/>
              <a:gd name="connsiteY0" fmla="*/ 5016061 h 5109913"/>
              <a:gd name="connsiteX1" fmla="*/ 0 w 552099"/>
              <a:gd name="connsiteY1" fmla="*/ 5016061 h 5109913"/>
              <a:gd name="connsiteX2" fmla="*/ 0 w 552099"/>
              <a:gd name="connsiteY2" fmla="*/ 5016061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7708 w 552099"/>
              <a:gd name="connsiteY2" fmla="*/ 5018867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0 w 552099"/>
              <a:gd name="connsiteY0" fmla="*/ 5016061 h 5109913"/>
              <a:gd name="connsiteX1" fmla="*/ 0 w 552099"/>
              <a:gd name="connsiteY1" fmla="*/ 5016061 h 5109913"/>
              <a:gd name="connsiteX2" fmla="*/ 11177 w 552099"/>
              <a:gd name="connsiteY2" fmla="*/ 5031459 h 5109913"/>
              <a:gd name="connsiteX3" fmla="*/ 0 w 552099"/>
              <a:gd name="connsiteY3" fmla="*/ 251460 h 5109913"/>
              <a:gd name="connsiteX4" fmla="*/ 73651 w 552099"/>
              <a:gd name="connsiteY4" fmla="*/ 73651 h 5109913"/>
              <a:gd name="connsiteX5" fmla="*/ 251460 w 552099"/>
              <a:gd name="connsiteY5" fmla="*/ 0 h 5109913"/>
              <a:gd name="connsiteX6" fmla="*/ 251460 w 552099"/>
              <a:gd name="connsiteY6" fmla="*/ 0 h 5109913"/>
              <a:gd name="connsiteX7" fmla="*/ 429269 w 552099"/>
              <a:gd name="connsiteY7" fmla="*/ 73651 h 5109913"/>
              <a:gd name="connsiteX8" fmla="*/ 502920 w 552099"/>
              <a:gd name="connsiteY8" fmla="*/ 251460 h 5109913"/>
              <a:gd name="connsiteX9" fmla="*/ 552099 w 552099"/>
              <a:gd name="connsiteY9" fmla="*/ 5109913 h 5109913"/>
              <a:gd name="connsiteX0" fmla="*/ 14979 w 567078"/>
              <a:gd name="connsiteY0" fmla="*/ 5016061 h 5109913"/>
              <a:gd name="connsiteX1" fmla="*/ 14979 w 567078"/>
              <a:gd name="connsiteY1" fmla="*/ 5016061 h 5109913"/>
              <a:gd name="connsiteX2" fmla="*/ 5903 w 567078"/>
              <a:gd name="connsiteY2" fmla="*/ 4987363 h 5109913"/>
              <a:gd name="connsiteX3" fmla="*/ 14979 w 567078"/>
              <a:gd name="connsiteY3" fmla="*/ 251460 h 5109913"/>
              <a:gd name="connsiteX4" fmla="*/ 88630 w 567078"/>
              <a:gd name="connsiteY4" fmla="*/ 73651 h 5109913"/>
              <a:gd name="connsiteX5" fmla="*/ 266439 w 567078"/>
              <a:gd name="connsiteY5" fmla="*/ 0 h 5109913"/>
              <a:gd name="connsiteX6" fmla="*/ 266439 w 567078"/>
              <a:gd name="connsiteY6" fmla="*/ 0 h 5109913"/>
              <a:gd name="connsiteX7" fmla="*/ 444248 w 567078"/>
              <a:gd name="connsiteY7" fmla="*/ 73651 h 5109913"/>
              <a:gd name="connsiteX8" fmla="*/ 517899 w 567078"/>
              <a:gd name="connsiteY8" fmla="*/ 251460 h 5109913"/>
              <a:gd name="connsiteX9" fmla="*/ 567078 w 567078"/>
              <a:gd name="connsiteY9" fmla="*/ 5109913 h 5109913"/>
              <a:gd name="connsiteX0" fmla="*/ 0 w 552099"/>
              <a:gd name="connsiteY0" fmla="*/ 5016061 h 5109913"/>
              <a:gd name="connsiteX1" fmla="*/ 0 w 552099"/>
              <a:gd name="connsiteY1" fmla="*/ 5016061 h 5109913"/>
              <a:gd name="connsiteX2" fmla="*/ 0 w 552099"/>
              <a:gd name="connsiteY2" fmla="*/ 251460 h 5109913"/>
              <a:gd name="connsiteX3" fmla="*/ 73651 w 552099"/>
              <a:gd name="connsiteY3" fmla="*/ 73651 h 5109913"/>
              <a:gd name="connsiteX4" fmla="*/ 251460 w 552099"/>
              <a:gd name="connsiteY4" fmla="*/ 0 h 5109913"/>
              <a:gd name="connsiteX5" fmla="*/ 251460 w 552099"/>
              <a:gd name="connsiteY5" fmla="*/ 0 h 5109913"/>
              <a:gd name="connsiteX6" fmla="*/ 429269 w 552099"/>
              <a:gd name="connsiteY6" fmla="*/ 73651 h 5109913"/>
              <a:gd name="connsiteX7" fmla="*/ 502920 w 552099"/>
              <a:gd name="connsiteY7" fmla="*/ 251460 h 5109913"/>
              <a:gd name="connsiteX8" fmla="*/ 552099 w 552099"/>
              <a:gd name="connsiteY8" fmla="*/ 5109913 h 5109913"/>
              <a:gd name="connsiteX0" fmla="*/ 0 w 558409"/>
              <a:gd name="connsiteY0" fmla="*/ 5016061 h 5070028"/>
              <a:gd name="connsiteX1" fmla="*/ 0 w 558409"/>
              <a:gd name="connsiteY1" fmla="*/ 5016061 h 5070028"/>
              <a:gd name="connsiteX2" fmla="*/ 0 w 558409"/>
              <a:gd name="connsiteY2" fmla="*/ 251460 h 5070028"/>
              <a:gd name="connsiteX3" fmla="*/ 73651 w 558409"/>
              <a:gd name="connsiteY3" fmla="*/ 73651 h 5070028"/>
              <a:gd name="connsiteX4" fmla="*/ 251460 w 558409"/>
              <a:gd name="connsiteY4" fmla="*/ 0 h 5070028"/>
              <a:gd name="connsiteX5" fmla="*/ 251460 w 558409"/>
              <a:gd name="connsiteY5" fmla="*/ 0 h 5070028"/>
              <a:gd name="connsiteX6" fmla="*/ 429269 w 558409"/>
              <a:gd name="connsiteY6" fmla="*/ 73651 h 5070028"/>
              <a:gd name="connsiteX7" fmla="*/ 502920 w 558409"/>
              <a:gd name="connsiteY7" fmla="*/ 251460 h 5070028"/>
              <a:gd name="connsiteX8" fmla="*/ 558409 w 558409"/>
              <a:gd name="connsiteY8" fmla="*/ 5070028 h 5070028"/>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7986 w 552099"/>
              <a:gd name="connsiteY2" fmla="*/ 5032128 h 5109912"/>
              <a:gd name="connsiteX3" fmla="*/ 0 w 552099"/>
              <a:gd name="connsiteY3" fmla="*/ 251460 h 5109912"/>
              <a:gd name="connsiteX4" fmla="*/ 73651 w 552099"/>
              <a:gd name="connsiteY4" fmla="*/ 73651 h 5109912"/>
              <a:gd name="connsiteX5" fmla="*/ 251460 w 552099"/>
              <a:gd name="connsiteY5" fmla="*/ 0 h 5109912"/>
              <a:gd name="connsiteX6" fmla="*/ 251460 w 552099"/>
              <a:gd name="connsiteY6" fmla="*/ 0 h 5109912"/>
              <a:gd name="connsiteX7" fmla="*/ 429269 w 552099"/>
              <a:gd name="connsiteY7" fmla="*/ 73651 h 5109912"/>
              <a:gd name="connsiteX8" fmla="*/ 502920 w 552099"/>
              <a:gd name="connsiteY8" fmla="*/ 251460 h 5109912"/>
              <a:gd name="connsiteX9" fmla="*/ 552099 w 552099"/>
              <a:gd name="connsiteY9"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0 w 552099"/>
              <a:gd name="connsiteY1" fmla="*/ 5016061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0 w 552099"/>
              <a:gd name="connsiteY0" fmla="*/ 5016061 h 5109912"/>
              <a:gd name="connsiteX1" fmla="*/ 328 w 552099"/>
              <a:gd name="connsiteY1" fmla="*/ 2862849 h 5109912"/>
              <a:gd name="connsiteX2" fmla="*/ 0 w 552099"/>
              <a:gd name="connsiteY2" fmla="*/ 251460 h 5109912"/>
              <a:gd name="connsiteX3" fmla="*/ 73651 w 552099"/>
              <a:gd name="connsiteY3" fmla="*/ 73651 h 5109912"/>
              <a:gd name="connsiteX4" fmla="*/ 251460 w 552099"/>
              <a:gd name="connsiteY4" fmla="*/ 0 h 5109912"/>
              <a:gd name="connsiteX5" fmla="*/ 251460 w 552099"/>
              <a:gd name="connsiteY5" fmla="*/ 0 h 5109912"/>
              <a:gd name="connsiteX6" fmla="*/ 429269 w 552099"/>
              <a:gd name="connsiteY6" fmla="*/ 73651 h 5109912"/>
              <a:gd name="connsiteX7" fmla="*/ 502920 w 552099"/>
              <a:gd name="connsiteY7" fmla="*/ 251460 h 5109912"/>
              <a:gd name="connsiteX8" fmla="*/ 552099 w 552099"/>
              <a:gd name="connsiteY8" fmla="*/ 5109912 h 5109912"/>
              <a:gd name="connsiteX0" fmla="*/ 328 w 552099"/>
              <a:gd name="connsiteY0" fmla="*/ 2862849 h 5109912"/>
              <a:gd name="connsiteX1" fmla="*/ 0 w 552099"/>
              <a:gd name="connsiteY1" fmla="*/ 251460 h 5109912"/>
              <a:gd name="connsiteX2" fmla="*/ 73651 w 552099"/>
              <a:gd name="connsiteY2" fmla="*/ 73651 h 5109912"/>
              <a:gd name="connsiteX3" fmla="*/ 251460 w 552099"/>
              <a:gd name="connsiteY3" fmla="*/ 0 h 5109912"/>
              <a:gd name="connsiteX4" fmla="*/ 251460 w 552099"/>
              <a:gd name="connsiteY4" fmla="*/ 0 h 5109912"/>
              <a:gd name="connsiteX5" fmla="*/ 429269 w 552099"/>
              <a:gd name="connsiteY5" fmla="*/ 73651 h 5109912"/>
              <a:gd name="connsiteX6" fmla="*/ 502920 w 552099"/>
              <a:gd name="connsiteY6" fmla="*/ 251460 h 5109912"/>
              <a:gd name="connsiteX7" fmla="*/ 552099 w 552099"/>
              <a:gd name="connsiteY7" fmla="*/ 5109912 h 5109912"/>
              <a:gd name="connsiteX0" fmla="*/ 328 w 543353"/>
              <a:gd name="connsiteY0" fmla="*/ 2862849 h 2928006"/>
              <a:gd name="connsiteX1" fmla="*/ 0 w 543353"/>
              <a:gd name="connsiteY1" fmla="*/ 251460 h 2928006"/>
              <a:gd name="connsiteX2" fmla="*/ 73651 w 543353"/>
              <a:gd name="connsiteY2" fmla="*/ 73651 h 2928006"/>
              <a:gd name="connsiteX3" fmla="*/ 251460 w 543353"/>
              <a:gd name="connsiteY3" fmla="*/ 0 h 2928006"/>
              <a:gd name="connsiteX4" fmla="*/ 251460 w 543353"/>
              <a:gd name="connsiteY4" fmla="*/ 0 h 2928006"/>
              <a:gd name="connsiteX5" fmla="*/ 429269 w 543353"/>
              <a:gd name="connsiteY5" fmla="*/ 73651 h 2928006"/>
              <a:gd name="connsiteX6" fmla="*/ 502920 w 543353"/>
              <a:gd name="connsiteY6" fmla="*/ 251460 h 2928006"/>
              <a:gd name="connsiteX7" fmla="*/ 543353 w 543353"/>
              <a:gd name="connsiteY7" fmla="*/ 2928006 h 2928006"/>
              <a:gd name="connsiteX0" fmla="*/ 328 w 537043"/>
              <a:gd name="connsiteY0" fmla="*/ 2862849 h 2967890"/>
              <a:gd name="connsiteX1" fmla="*/ 0 w 537043"/>
              <a:gd name="connsiteY1" fmla="*/ 251460 h 2967890"/>
              <a:gd name="connsiteX2" fmla="*/ 73651 w 537043"/>
              <a:gd name="connsiteY2" fmla="*/ 73651 h 2967890"/>
              <a:gd name="connsiteX3" fmla="*/ 251460 w 537043"/>
              <a:gd name="connsiteY3" fmla="*/ 0 h 2967890"/>
              <a:gd name="connsiteX4" fmla="*/ 251460 w 537043"/>
              <a:gd name="connsiteY4" fmla="*/ 0 h 2967890"/>
              <a:gd name="connsiteX5" fmla="*/ 429269 w 537043"/>
              <a:gd name="connsiteY5" fmla="*/ 73651 h 2967890"/>
              <a:gd name="connsiteX6" fmla="*/ 502920 w 537043"/>
              <a:gd name="connsiteY6" fmla="*/ 251460 h 2967890"/>
              <a:gd name="connsiteX7" fmla="*/ 537043 w 537043"/>
              <a:gd name="connsiteY7" fmla="*/ 2967890 h 2967890"/>
              <a:gd name="connsiteX0" fmla="*/ 328 w 528237"/>
              <a:gd name="connsiteY0" fmla="*/ 2862849 h 2951509"/>
              <a:gd name="connsiteX1" fmla="*/ 0 w 528237"/>
              <a:gd name="connsiteY1" fmla="*/ 251460 h 2951509"/>
              <a:gd name="connsiteX2" fmla="*/ 73651 w 528237"/>
              <a:gd name="connsiteY2" fmla="*/ 73651 h 2951509"/>
              <a:gd name="connsiteX3" fmla="*/ 251460 w 528237"/>
              <a:gd name="connsiteY3" fmla="*/ 0 h 2951509"/>
              <a:gd name="connsiteX4" fmla="*/ 251460 w 528237"/>
              <a:gd name="connsiteY4" fmla="*/ 0 h 2951509"/>
              <a:gd name="connsiteX5" fmla="*/ 429269 w 528237"/>
              <a:gd name="connsiteY5" fmla="*/ 73651 h 2951509"/>
              <a:gd name="connsiteX6" fmla="*/ 502920 w 528237"/>
              <a:gd name="connsiteY6" fmla="*/ 251460 h 2951509"/>
              <a:gd name="connsiteX7" fmla="*/ 524305 w 528237"/>
              <a:gd name="connsiteY7" fmla="*/ 2951509 h 2951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37" h="2951509">
                <a:moveTo>
                  <a:pt x="328" y="2862849"/>
                </a:moveTo>
                <a:cubicBezTo>
                  <a:pt x="219" y="1992386"/>
                  <a:pt x="109" y="1121923"/>
                  <a:pt x="0" y="251460"/>
                </a:cubicBezTo>
                <a:cubicBezTo>
                  <a:pt x="0" y="184769"/>
                  <a:pt x="26493" y="120809"/>
                  <a:pt x="73651" y="73651"/>
                </a:cubicBezTo>
                <a:cubicBezTo>
                  <a:pt x="120809" y="26493"/>
                  <a:pt x="184769" y="0"/>
                  <a:pt x="251460" y="0"/>
                </a:cubicBezTo>
                <a:lnTo>
                  <a:pt x="251460" y="0"/>
                </a:lnTo>
                <a:cubicBezTo>
                  <a:pt x="318151" y="0"/>
                  <a:pt x="382111" y="26493"/>
                  <a:pt x="429269" y="73651"/>
                </a:cubicBezTo>
                <a:cubicBezTo>
                  <a:pt x="476427" y="120809"/>
                  <a:pt x="502920" y="184769"/>
                  <a:pt x="502920" y="251460"/>
                </a:cubicBezTo>
                <a:cubicBezTo>
                  <a:pt x="528237" y="1864408"/>
                  <a:pt x="505702" y="918020"/>
                  <a:pt x="524305" y="2951509"/>
                </a:cubicBezTo>
              </a:path>
            </a:pathLst>
          </a:custGeom>
          <a:solidFill>
            <a:schemeClr val="accent1"/>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ctrTitle"/>
          </p:nvPr>
        </p:nvSpPr>
        <p:spPr>
          <a:xfrm rot="21042312">
            <a:off x="1248863" y="3564661"/>
            <a:ext cx="7324068" cy="1612607"/>
          </a:xfrm>
        </p:spPr>
        <p:txBody>
          <a:bodyPr anchor="b" anchorCtr="0">
            <a:noAutofit/>
          </a:bodyPr>
          <a:lstStyle>
            <a:lvl1pPr algn="l">
              <a:defRPr sz="4600">
                <a:solidFill>
                  <a:schemeClr val="bg1"/>
                </a:solidFill>
              </a:defRPr>
            </a:lvl1pPr>
          </a:lstStyle>
          <a:p>
            <a:r>
              <a:rPr lang="en-GB"/>
              <a:t>Click to edit Master title style</a:t>
            </a:r>
            <a:endParaRPr/>
          </a:p>
        </p:txBody>
      </p:sp>
      <p:sp>
        <p:nvSpPr>
          <p:cNvPr id="30" name="Picture Placeholder 2"/>
          <p:cNvSpPr>
            <a:spLocks noGrp="1"/>
          </p:cNvSpPr>
          <p:nvPr>
            <p:ph type="pic" idx="13"/>
          </p:nvPr>
        </p:nvSpPr>
        <p:spPr>
          <a:xfrm rot="21068552">
            <a:off x="914505" y="836686"/>
            <a:ext cx="3923711" cy="2804658"/>
          </a:xfrm>
          <a:prstGeom prst="roundRect">
            <a:avLst>
              <a:gd name="adj" fmla="val 7476"/>
            </a:avLst>
          </a:prstGeom>
          <a:ln w="63500">
            <a:solidFill>
              <a:schemeClr val="accent2"/>
            </a:solidFill>
          </a:ln>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58" name="Rectangle 57"/>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6" name="Subtitle 2"/>
          <p:cNvSpPr>
            <a:spLocks noGrp="1"/>
          </p:cNvSpPr>
          <p:nvPr>
            <p:ph type="subTitle" idx="1"/>
          </p:nvPr>
        </p:nvSpPr>
        <p:spPr>
          <a:xfrm rot="21060000">
            <a:off x="2550459" y="4990824"/>
            <a:ext cx="6400800" cy="914400"/>
          </a:xfrm>
        </p:spPr>
        <p:txBody>
          <a:bodyPr anchor="ctr" anchorCtr="0">
            <a:normAutofit/>
          </a:bodyPr>
          <a:lstStyle>
            <a:lvl1pPr marL="0" indent="0" algn="l">
              <a:spcAft>
                <a:spcPts val="0"/>
              </a:spcAft>
              <a:buNone/>
              <a:defRPr sz="2400">
                <a:solidFill>
                  <a:schemeClr val="bg1"/>
                </a:solidFill>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SectionHeaderOverlay.png"/>
          <p:cNvPicPr>
            <a:picLocks noChangeAspect="1"/>
          </p:cNvPicPr>
          <p:nvPr/>
        </p:nvPicPr>
        <p:blipFill>
          <a:blip r:embed="rId2"/>
          <a:stretch>
            <a:fillRect/>
          </a:stretch>
        </p:blipFill>
        <p:spPr>
          <a:xfrm>
            <a:off x="0" y="0"/>
            <a:ext cx="9144000" cy="6858000"/>
          </a:xfrm>
          <a:prstGeom prst="rect">
            <a:avLst/>
          </a:prstGeom>
        </p:spPr>
      </p:pic>
      <p:sp>
        <p:nvSpPr>
          <p:cNvPr id="43" name="Freeform 42"/>
          <p:cNvSpPr/>
          <p:nvPr/>
        </p:nvSpPr>
        <p:spPr>
          <a:xfrm rot="4809906">
            <a:off x="3408662" y="1817251"/>
            <a:ext cx="1100209" cy="8104720"/>
          </a:xfrm>
          <a:custGeom>
            <a:avLst/>
            <a:gdLst>
              <a:gd name="connsiteX0" fmla="*/ 533400 w 1066800"/>
              <a:gd name="connsiteY0" fmla="*/ 0 h 8120268"/>
              <a:gd name="connsiteX1" fmla="*/ 533400 w 1066800"/>
              <a:gd name="connsiteY1" fmla="*/ 0 h 8120268"/>
              <a:gd name="connsiteX2" fmla="*/ 910571 w 1066800"/>
              <a:gd name="connsiteY2" fmla="*/ 156230 h 8120268"/>
              <a:gd name="connsiteX3" fmla="*/ 1066800 w 1066800"/>
              <a:gd name="connsiteY3" fmla="*/ 533401 h 8120268"/>
              <a:gd name="connsiteX4" fmla="*/ 1066800 w 1066800"/>
              <a:gd name="connsiteY4" fmla="*/ 8120268 h 8120268"/>
              <a:gd name="connsiteX5" fmla="*/ 1066800 w 1066800"/>
              <a:gd name="connsiteY5" fmla="*/ 8120268 h 8120268"/>
              <a:gd name="connsiteX6" fmla="*/ 1066800 w 1066800"/>
              <a:gd name="connsiteY6" fmla="*/ 8120268 h 8120268"/>
              <a:gd name="connsiteX7" fmla="*/ 0 w 1066800"/>
              <a:gd name="connsiteY7" fmla="*/ 8120268 h 8120268"/>
              <a:gd name="connsiteX8" fmla="*/ 0 w 1066800"/>
              <a:gd name="connsiteY8" fmla="*/ 8120268 h 8120268"/>
              <a:gd name="connsiteX9" fmla="*/ 0 w 1066800"/>
              <a:gd name="connsiteY9" fmla="*/ 8120268 h 8120268"/>
              <a:gd name="connsiteX10" fmla="*/ 0 w 1066800"/>
              <a:gd name="connsiteY10" fmla="*/ 533400 h 8120268"/>
              <a:gd name="connsiteX11" fmla="*/ 156230 w 1066800"/>
              <a:gd name="connsiteY11" fmla="*/ 156229 h 8120268"/>
              <a:gd name="connsiteX12" fmla="*/ 533401 w 1066800"/>
              <a:gd name="connsiteY12" fmla="*/ 0 h 8120268"/>
              <a:gd name="connsiteX13" fmla="*/ 533400 w 1066800"/>
              <a:gd name="connsiteY13" fmla="*/ 0 h 8120268"/>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09411"/>
              <a:gd name="connsiteY0" fmla="*/ 602505 h 8722773"/>
              <a:gd name="connsiteX1" fmla="*/ 533400 w 1109411"/>
              <a:gd name="connsiteY1" fmla="*/ 602505 h 8722773"/>
              <a:gd name="connsiteX2" fmla="*/ 910571 w 1109411"/>
              <a:gd name="connsiteY2" fmla="*/ 758735 h 8722773"/>
              <a:gd name="connsiteX3" fmla="*/ 1066800 w 1109411"/>
              <a:gd name="connsiteY3" fmla="*/ 1135906 h 8722773"/>
              <a:gd name="connsiteX4" fmla="*/ 1109048 w 1109411"/>
              <a:gd name="connsiteY4" fmla="*/ 7478466 h 8722773"/>
              <a:gd name="connsiteX5" fmla="*/ 1066800 w 1109411"/>
              <a:gd name="connsiteY5" fmla="*/ 8722773 h 8722773"/>
              <a:gd name="connsiteX6" fmla="*/ 1066800 w 1109411"/>
              <a:gd name="connsiteY6" fmla="*/ 8722773 h 8722773"/>
              <a:gd name="connsiteX7" fmla="*/ 1066800 w 1109411"/>
              <a:gd name="connsiteY7" fmla="*/ 8722773 h 8722773"/>
              <a:gd name="connsiteX8" fmla="*/ 0 w 1109411"/>
              <a:gd name="connsiteY8" fmla="*/ 8722773 h 8722773"/>
              <a:gd name="connsiteX9" fmla="*/ 0 w 1109411"/>
              <a:gd name="connsiteY9" fmla="*/ 8722773 h 8722773"/>
              <a:gd name="connsiteX10" fmla="*/ 0 w 1109411"/>
              <a:gd name="connsiteY10" fmla="*/ 8722773 h 8722773"/>
              <a:gd name="connsiteX11" fmla="*/ 0 w 1109411"/>
              <a:gd name="connsiteY11" fmla="*/ 1135905 h 8722773"/>
              <a:gd name="connsiteX12" fmla="*/ 156230 w 1109411"/>
              <a:gd name="connsiteY12" fmla="*/ 758734 h 8722773"/>
              <a:gd name="connsiteX13" fmla="*/ 533401 w 1109411"/>
              <a:gd name="connsiteY13" fmla="*/ 602505 h 8722773"/>
              <a:gd name="connsiteX14" fmla="*/ 533400 w 1109411"/>
              <a:gd name="connsiteY14" fmla="*/ 602505 h 8722773"/>
              <a:gd name="connsiteX0" fmla="*/ 533400 w 1128952"/>
              <a:gd name="connsiteY0" fmla="*/ 602505 h 8722773"/>
              <a:gd name="connsiteX1" fmla="*/ 533400 w 1128952"/>
              <a:gd name="connsiteY1" fmla="*/ 602505 h 8722773"/>
              <a:gd name="connsiteX2" fmla="*/ 910571 w 1128952"/>
              <a:gd name="connsiteY2" fmla="*/ 758735 h 8722773"/>
              <a:gd name="connsiteX3" fmla="*/ 1066800 w 1128952"/>
              <a:gd name="connsiteY3" fmla="*/ 1135906 h 8722773"/>
              <a:gd name="connsiteX4" fmla="*/ 1109048 w 1128952"/>
              <a:gd name="connsiteY4" fmla="*/ 7478466 h 8722773"/>
              <a:gd name="connsiteX5" fmla="*/ 1066800 w 1128952"/>
              <a:gd name="connsiteY5" fmla="*/ 8722773 h 8722773"/>
              <a:gd name="connsiteX6" fmla="*/ 1066800 w 1128952"/>
              <a:gd name="connsiteY6" fmla="*/ 8722773 h 8722773"/>
              <a:gd name="connsiteX7" fmla="*/ 1066800 w 1128952"/>
              <a:gd name="connsiteY7" fmla="*/ 8722773 h 8722773"/>
              <a:gd name="connsiteX8" fmla="*/ 0 w 1128952"/>
              <a:gd name="connsiteY8" fmla="*/ 8722773 h 8722773"/>
              <a:gd name="connsiteX9" fmla="*/ 0 w 1128952"/>
              <a:gd name="connsiteY9" fmla="*/ 8722773 h 8722773"/>
              <a:gd name="connsiteX10" fmla="*/ 0 w 1128952"/>
              <a:gd name="connsiteY10" fmla="*/ 8722773 h 8722773"/>
              <a:gd name="connsiteX11" fmla="*/ 0 w 1128952"/>
              <a:gd name="connsiteY11" fmla="*/ 1135905 h 8722773"/>
              <a:gd name="connsiteX12" fmla="*/ 156230 w 1128952"/>
              <a:gd name="connsiteY12" fmla="*/ 758734 h 8722773"/>
              <a:gd name="connsiteX13" fmla="*/ 533401 w 1128952"/>
              <a:gd name="connsiteY13" fmla="*/ 602505 h 8722773"/>
              <a:gd name="connsiteX14" fmla="*/ 533400 w 1128952"/>
              <a:gd name="connsiteY14" fmla="*/ 602505 h 8722773"/>
              <a:gd name="connsiteX0" fmla="*/ 533400 w 1109048"/>
              <a:gd name="connsiteY0" fmla="*/ 602505 h 8722773"/>
              <a:gd name="connsiteX1" fmla="*/ 533400 w 1109048"/>
              <a:gd name="connsiteY1" fmla="*/ 602505 h 8722773"/>
              <a:gd name="connsiteX2" fmla="*/ 910571 w 1109048"/>
              <a:gd name="connsiteY2" fmla="*/ 758735 h 8722773"/>
              <a:gd name="connsiteX3" fmla="*/ 1066800 w 1109048"/>
              <a:gd name="connsiteY3" fmla="*/ 1135906 h 8722773"/>
              <a:gd name="connsiteX4" fmla="*/ 1109048 w 1109048"/>
              <a:gd name="connsiteY4" fmla="*/ 7478466 h 8722773"/>
              <a:gd name="connsiteX5" fmla="*/ 1066800 w 1109048"/>
              <a:gd name="connsiteY5" fmla="*/ 8722773 h 8722773"/>
              <a:gd name="connsiteX6" fmla="*/ 1066800 w 1109048"/>
              <a:gd name="connsiteY6" fmla="*/ 8722773 h 8722773"/>
              <a:gd name="connsiteX7" fmla="*/ 1066800 w 1109048"/>
              <a:gd name="connsiteY7" fmla="*/ 8722773 h 8722773"/>
              <a:gd name="connsiteX8" fmla="*/ 0 w 1109048"/>
              <a:gd name="connsiteY8" fmla="*/ 8722773 h 8722773"/>
              <a:gd name="connsiteX9" fmla="*/ 0 w 1109048"/>
              <a:gd name="connsiteY9" fmla="*/ 8722773 h 8722773"/>
              <a:gd name="connsiteX10" fmla="*/ 0 w 1109048"/>
              <a:gd name="connsiteY10" fmla="*/ 8722773 h 8722773"/>
              <a:gd name="connsiteX11" fmla="*/ 0 w 1109048"/>
              <a:gd name="connsiteY11" fmla="*/ 1135905 h 8722773"/>
              <a:gd name="connsiteX12" fmla="*/ 156230 w 1109048"/>
              <a:gd name="connsiteY12" fmla="*/ 758734 h 8722773"/>
              <a:gd name="connsiteX13" fmla="*/ 533401 w 1109048"/>
              <a:gd name="connsiteY13" fmla="*/ 602505 h 8722773"/>
              <a:gd name="connsiteX14" fmla="*/ 533400 w 1109048"/>
              <a:gd name="connsiteY14" fmla="*/ 602505 h 8722773"/>
              <a:gd name="connsiteX0" fmla="*/ 533400 w 1109048"/>
              <a:gd name="connsiteY0" fmla="*/ 602799 h 8723067"/>
              <a:gd name="connsiteX1" fmla="*/ 533400 w 1109048"/>
              <a:gd name="connsiteY1" fmla="*/ 602799 h 8723067"/>
              <a:gd name="connsiteX2" fmla="*/ 910571 w 1109048"/>
              <a:gd name="connsiteY2" fmla="*/ 759029 h 8723067"/>
              <a:gd name="connsiteX3" fmla="*/ 1066800 w 1109048"/>
              <a:gd name="connsiteY3" fmla="*/ 1136200 h 8723067"/>
              <a:gd name="connsiteX4" fmla="*/ 1109048 w 1109048"/>
              <a:gd name="connsiteY4" fmla="*/ 7478760 h 8723067"/>
              <a:gd name="connsiteX5" fmla="*/ 1066800 w 1109048"/>
              <a:gd name="connsiteY5" fmla="*/ 8723067 h 8723067"/>
              <a:gd name="connsiteX6" fmla="*/ 1066800 w 1109048"/>
              <a:gd name="connsiteY6" fmla="*/ 8723067 h 8723067"/>
              <a:gd name="connsiteX7" fmla="*/ 1066800 w 1109048"/>
              <a:gd name="connsiteY7" fmla="*/ 8723067 h 8723067"/>
              <a:gd name="connsiteX8" fmla="*/ 0 w 1109048"/>
              <a:gd name="connsiteY8" fmla="*/ 8723067 h 8723067"/>
              <a:gd name="connsiteX9" fmla="*/ 0 w 1109048"/>
              <a:gd name="connsiteY9" fmla="*/ 8723067 h 8723067"/>
              <a:gd name="connsiteX10" fmla="*/ 0 w 1109048"/>
              <a:gd name="connsiteY10" fmla="*/ 8723067 h 8723067"/>
              <a:gd name="connsiteX11" fmla="*/ 0 w 1109048"/>
              <a:gd name="connsiteY11" fmla="*/ 1136199 h 8723067"/>
              <a:gd name="connsiteX12" fmla="*/ 156230 w 1109048"/>
              <a:gd name="connsiteY12" fmla="*/ 759028 h 8723067"/>
              <a:gd name="connsiteX13" fmla="*/ 533401 w 1109048"/>
              <a:gd name="connsiteY13" fmla="*/ 602799 h 8723067"/>
              <a:gd name="connsiteX14" fmla="*/ 533400 w 1109048"/>
              <a:gd name="connsiteY14" fmla="*/ 602799 h 8723067"/>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66800 w 1109048"/>
              <a:gd name="connsiteY7" fmla="*/ 8120268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1084010 w 1109048"/>
              <a:gd name="connsiteY7" fmla="*/ 8053661 h 8120268"/>
              <a:gd name="connsiteX8" fmla="*/ 852372 w 1109048"/>
              <a:gd name="connsiteY8" fmla="*/ 8083096 h 8120268"/>
              <a:gd name="connsiteX9" fmla="*/ 0 w 1109048"/>
              <a:gd name="connsiteY9" fmla="*/ 8120268 h 8120268"/>
              <a:gd name="connsiteX10" fmla="*/ 0 w 1109048"/>
              <a:gd name="connsiteY10" fmla="*/ 8120268 h 8120268"/>
              <a:gd name="connsiteX11" fmla="*/ 0 w 1109048"/>
              <a:gd name="connsiteY11" fmla="*/ 8120268 h 8120268"/>
              <a:gd name="connsiteX12" fmla="*/ 0 w 1109048"/>
              <a:gd name="connsiteY12" fmla="*/ 533400 h 8120268"/>
              <a:gd name="connsiteX13" fmla="*/ 156230 w 1109048"/>
              <a:gd name="connsiteY13" fmla="*/ 156229 h 8120268"/>
              <a:gd name="connsiteX14" fmla="*/ 533401 w 1109048"/>
              <a:gd name="connsiteY14" fmla="*/ 0 h 8120268"/>
              <a:gd name="connsiteX15" fmla="*/ 533400 w 1109048"/>
              <a:gd name="connsiteY15"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1066800 w 1109048"/>
              <a:gd name="connsiteY6" fmla="*/ 8120268 h 8120268"/>
              <a:gd name="connsiteX7" fmla="*/ 852372 w 1109048"/>
              <a:gd name="connsiteY7" fmla="*/ 8083096 h 8120268"/>
              <a:gd name="connsiteX8" fmla="*/ 0 w 1109048"/>
              <a:gd name="connsiteY8" fmla="*/ 8120268 h 8120268"/>
              <a:gd name="connsiteX9" fmla="*/ 0 w 1109048"/>
              <a:gd name="connsiteY9" fmla="*/ 8120268 h 8120268"/>
              <a:gd name="connsiteX10" fmla="*/ 0 w 1109048"/>
              <a:gd name="connsiteY10" fmla="*/ 8120268 h 8120268"/>
              <a:gd name="connsiteX11" fmla="*/ 0 w 1109048"/>
              <a:gd name="connsiteY11" fmla="*/ 533400 h 8120268"/>
              <a:gd name="connsiteX12" fmla="*/ 156230 w 1109048"/>
              <a:gd name="connsiteY12" fmla="*/ 156229 h 8120268"/>
              <a:gd name="connsiteX13" fmla="*/ 533401 w 1109048"/>
              <a:gd name="connsiteY13" fmla="*/ 0 h 8120268"/>
              <a:gd name="connsiteX14" fmla="*/ 533400 w 1109048"/>
              <a:gd name="connsiteY14"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1066800 w 1109048"/>
              <a:gd name="connsiteY5" fmla="*/ 8120268 h 8120268"/>
              <a:gd name="connsiteX6" fmla="*/ 852372 w 1109048"/>
              <a:gd name="connsiteY6" fmla="*/ 8083096 h 8120268"/>
              <a:gd name="connsiteX7" fmla="*/ 0 w 1109048"/>
              <a:gd name="connsiteY7" fmla="*/ 8120268 h 8120268"/>
              <a:gd name="connsiteX8" fmla="*/ 0 w 1109048"/>
              <a:gd name="connsiteY8" fmla="*/ 8120268 h 8120268"/>
              <a:gd name="connsiteX9" fmla="*/ 0 w 1109048"/>
              <a:gd name="connsiteY9" fmla="*/ 8120268 h 8120268"/>
              <a:gd name="connsiteX10" fmla="*/ 0 w 1109048"/>
              <a:gd name="connsiteY10" fmla="*/ 533400 h 8120268"/>
              <a:gd name="connsiteX11" fmla="*/ 156230 w 1109048"/>
              <a:gd name="connsiteY11" fmla="*/ 156229 h 8120268"/>
              <a:gd name="connsiteX12" fmla="*/ 533401 w 1109048"/>
              <a:gd name="connsiteY12" fmla="*/ 0 h 8120268"/>
              <a:gd name="connsiteX13" fmla="*/ 533400 w 1109048"/>
              <a:gd name="connsiteY13"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0 w 1109048"/>
              <a:gd name="connsiteY8" fmla="*/ 8120268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0 w 1109048"/>
              <a:gd name="connsiteY7" fmla="*/ 8120268 h 8120268"/>
              <a:gd name="connsiteX8" fmla="*/ 17782 w 1109048"/>
              <a:gd name="connsiteY8" fmla="*/ 7974865 h 8120268"/>
              <a:gd name="connsiteX9" fmla="*/ 0 w 1109048"/>
              <a:gd name="connsiteY9" fmla="*/ 533400 h 8120268"/>
              <a:gd name="connsiteX10" fmla="*/ 156230 w 1109048"/>
              <a:gd name="connsiteY10" fmla="*/ 156229 h 8120268"/>
              <a:gd name="connsiteX11" fmla="*/ 533401 w 1109048"/>
              <a:gd name="connsiteY11" fmla="*/ 0 h 8120268"/>
              <a:gd name="connsiteX12" fmla="*/ 533400 w 1109048"/>
              <a:gd name="connsiteY12" fmla="*/ 0 h 8120268"/>
              <a:gd name="connsiteX0" fmla="*/ 533400 w 1109048"/>
              <a:gd name="connsiteY0" fmla="*/ 0 h 8120268"/>
              <a:gd name="connsiteX1" fmla="*/ 533400 w 1109048"/>
              <a:gd name="connsiteY1" fmla="*/ 0 h 8120268"/>
              <a:gd name="connsiteX2" fmla="*/ 910571 w 1109048"/>
              <a:gd name="connsiteY2" fmla="*/ 156230 h 8120268"/>
              <a:gd name="connsiteX3" fmla="*/ 1066800 w 1109048"/>
              <a:gd name="connsiteY3" fmla="*/ 533401 h 8120268"/>
              <a:gd name="connsiteX4" fmla="*/ 1109048 w 1109048"/>
              <a:gd name="connsiteY4" fmla="*/ 6875961 h 8120268"/>
              <a:gd name="connsiteX5" fmla="*/ 852372 w 1109048"/>
              <a:gd name="connsiteY5" fmla="*/ 8083096 h 8120268"/>
              <a:gd name="connsiteX6" fmla="*/ 0 w 1109048"/>
              <a:gd name="connsiteY6" fmla="*/ 8120268 h 8120268"/>
              <a:gd name="connsiteX7" fmla="*/ 17782 w 1109048"/>
              <a:gd name="connsiteY7" fmla="*/ 7974865 h 8120268"/>
              <a:gd name="connsiteX8" fmla="*/ 0 w 1109048"/>
              <a:gd name="connsiteY8" fmla="*/ 533400 h 8120268"/>
              <a:gd name="connsiteX9" fmla="*/ 156230 w 1109048"/>
              <a:gd name="connsiteY9" fmla="*/ 156229 h 8120268"/>
              <a:gd name="connsiteX10" fmla="*/ 533401 w 1109048"/>
              <a:gd name="connsiteY10" fmla="*/ 0 h 8120268"/>
              <a:gd name="connsiteX11" fmla="*/ 533400 w 1109048"/>
              <a:gd name="connsiteY11" fmla="*/ 0 h 8120268"/>
              <a:gd name="connsiteX0" fmla="*/ 533400 w 1109048"/>
              <a:gd name="connsiteY0" fmla="*/ 0 h 8083096"/>
              <a:gd name="connsiteX1" fmla="*/ 533400 w 1109048"/>
              <a:gd name="connsiteY1" fmla="*/ 0 h 8083096"/>
              <a:gd name="connsiteX2" fmla="*/ 910571 w 1109048"/>
              <a:gd name="connsiteY2" fmla="*/ 156230 h 8083096"/>
              <a:gd name="connsiteX3" fmla="*/ 1066800 w 1109048"/>
              <a:gd name="connsiteY3" fmla="*/ 533401 h 8083096"/>
              <a:gd name="connsiteX4" fmla="*/ 1109048 w 1109048"/>
              <a:gd name="connsiteY4" fmla="*/ 6875961 h 8083096"/>
              <a:gd name="connsiteX5" fmla="*/ 852372 w 1109048"/>
              <a:gd name="connsiteY5" fmla="*/ 8083096 h 8083096"/>
              <a:gd name="connsiteX6" fmla="*/ 17782 w 1109048"/>
              <a:gd name="connsiteY6" fmla="*/ 7974865 h 8083096"/>
              <a:gd name="connsiteX7" fmla="*/ 0 w 1109048"/>
              <a:gd name="connsiteY7" fmla="*/ 533400 h 8083096"/>
              <a:gd name="connsiteX8" fmla="*/ 156230 w 1109048"/>
              <a:gd name="connsiteY8" fmla="*/ 156229 h 8083096"/>
              <a:gd name="connsiteX9" fmla="*/ 533401 w 1109048"/>
              <a:gd name="connsiteY9" fmla="*/ 0 h 8083096"/>
              <a:gd name="connsiteX10" fmla="*/ 533400 w 1109048"/>
              <a:gd name="connsiteY10" fmla="*/ 0 h 8083096"/>
              <a:gd name="connsiteX0" fmla="*/ 533400 w 1100209"/>
              <a:gd name="connsiteY0" fmla="*/ 0 h 8083096"/>
              <a:gd name="connsiteX1" fmla="*/ 533400 w 1100209"/>
              <a:gd name="connsiteY1" fmla="*/ 0 h 8083096"/>
              <a:gd name="connsiteX2" fmla="*/ 910571 w 1100209"/>
              <a:gd name="connsiteY2" fmla="*/ 156230 h 8083096"/>
              <a:gd name="connsiteX3" fmla="*/ 1066800 w 1100209"/>
              <a:gd name="connsiteY3" fmla="*/ 533401 h 8083096"/>
              <a:gd name="connsiteX4" fmla="*/ 1100209 w 1100209"/>
              <a:gd name="connsiteY4" fmla="*/ 6755640 h 8083096"/>
              <a:gd name="connsiteX5" fmla="*/ 852372 w 1100209"/>
              <a:gd name="connsiteY5" fmla="*/ 8083096 h 8083096"/>
              <a:gd name="connsiteX6" fmla="*/ 17782 w 1100209"/>
              <a:gd name="connsiteY6" fmla="*/ 7974865 h 8083096"/>
              <a:gd name="connsiteX7" fmla="*/ 0 w 1100209"/>
              <a:gd name="connsiteY7" fmla="*/ 533400 h 8083096"/>
              <a:gd name="connsiteX8" fmla="*/ 156230 w 1100209"/>
              <a:gd name="connsiteY8" fmla="*/ 156229 h 8083096"/>
              <a:gd name="connsiteX9" fmla="*/ 533401 w 1100209"/>
              <a:gd name="connsiteY9" fmla="*/ 0 h 8083096"/>
              <a:gd name="connsiteX10" fmla="*/ 533400 w 1100209"/>
              <a:gd name="connsiteY10" fmla="*/ 0 h 8083096"/>
              <a:gd name="connsiteX0" fmla="*/ 533400 w 1100209"/>
              <a:gd name="connsiteY0" fmla="*/ 0 h 8104720"/>
              <a:gd name="connsiteX1" fmla="*/ 533400 w 1100209"/>
              <a:gd name="connsiteY1" fmla="*/ 0 h 8104720"/>
              <a:gd name="connsiteX2" fmla="*/ 910571 w 1100209"/>
              <a:gd name="connsiteY2" fmla="*/ 156230 h 8104720"/>
              <a:gd name="connsiteX3" fmla="*/ 1066800 w 1100209"/>
              <a:gd name="connsiteY3" fmla="*/ 533401 h 8104720"/>
              <a:gd name="connsiteX4" fmla="*/ 1100209 w 1100209"/>
              <a:gd name="connsiteY4" fmla="*/ 6755640 h 8104720"/>
              <a:gd name="connsiteX5" fmla="*/ 848624 w 1100209"/>
              <a:gd name="connsiteY5" fmla="*/ 8104720 h 8104720"/>
              <a:gd name="connsiteX6" fmla="*/ 17782 w 1100209"/>
              <a:gd name="connsiteY6" fmla="*/ 7974865 h 8104720"/>
              <a:gd name="connsiteX7" fmla="*/ 0 w 1100209"/>
              <a:gd name="connsiteY7" fmla="*/ 533400 h 8104720"/>
              <a:gd name="connsiteX8" fmla="*/ 156230 w 1100209"/>
              <a:gd name="connsiteY8" fmla="*/ 156229 h 8104720"/>
              <a:gd name="connsiteX9" fmla="*/ 533401 w 1100209"/>
              <a:gd name="connsiteY9" fmla="*/ 0 h 8104720"/>
              <a:gd name="connsiteX10" fmla="*/ 533400 w 1100209"/>
              <a:gd name="connsiteY10" fmla="*/ 0 h 8104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00209" h="8104720">
                <a:moveTo>
                  <a:pt x="533400" y="0"/>
                </a:moveTo>
                <a:lnTo>
                  <a:pt x="533400" y="0"/>
                </a:lnTo>
                <a:cubicBezTo>
                  <a:pt x="674867" y="0"/>
                  <a:pt x="810539" y="56198"/>
                  <a:pt x="910571" y="156230"/>
                </a:cubicBezTo>
                <a:cubicBezTo>
                  <a:pt x="1010603" y="256262"/>
                  <a:pt x="1055019" y="390601"/>
                  <a:pt x="1066800" y="533401"/>
                </a:cubicBezTo>
                <a:cubicBezTo>
                  <a:pt x="1066437" y="2679490"/>
                  <a:pt x="1093715" y="6711917"/>
                  <a:pt x="1100209" y="6755640"/>
                </a:cubicBezTo>
                <a:lnTo>
                  <a:pt x="848624" y="8104720"/>
                </a:lnTo>
                <a:lnTo>
                  <a:pt x="17782" y="7974865"/>
                </a:lnTo>
                <a:cubicBezTo>
                  <a:pt x="11855" y="5494377"/>
                  <a:pt x="5927" y="3013888"/>
                  <a:pt x="0" y="533400"/>
                </a:cubicBezTo>
                <a:cubicBezTo>
                  <a:pt x="0" y="391933"/>
                  <a:pt x="56198" y="256261"/>
                  <a:pt x="156230" y="156229"/>
                </a:cubicBezTo>
                <a:cubicBezTo>
                  <a:pt x="256262" y="56197"/>
                  <a:pt x="391935" y="0"/>
                  <a:pt x="533401" y="0"/>
                </a:cubicBezTo>
                <a:lnTo>
                  <a:pt x="533400" y="0"/>
                </a:lnTo>
                <a:close/>
              </a:path>
            </a:pathLst>
          </a:custGeom>
          <a:solidFill>
            <a:schemeClr val="accent1">
              <a:alpha val="30000"/>
            </a:schemeClr>
          </a:solidFill>
          <a:ln>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7" name="Freeform 36"/>
          <p:cNvSpPr/>
          <p:nvPr/>
        </p:nvSpPr>
        <p:spPr>
          <a:xfrm rot="15600000" flipH="1" flipV="1">
            <a:off x="3393402" y="-445315"/>
            <a:ext cx="2008191" cy="9264100"/>
          </a:xfrm>
          <a:custGeom>
            <a:avLst/>
            <a:gdLst>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0 w 2209695"/>
              <a:gd name="connsiteY9" fmla="*/ 9154402 h 9154402"/>
              <a:gd name="connsiteX10" fmla="*/ 1503 w 2209695"/>
              <a:gd name="connsiteY10" fmla="*/ 8780893 h 9154402"/>
              <a:gd name="connsiteX11" fmla="*/ 0 w 2209695"/>
              <a:gd name="connsiteY11" fmla="*/ 1104848 h 9154402"/>
              <a:gd name="connsiteX12" fmla="*/ 323604 w 2209695"/>
              <a:gd name="connsiteY12" fmla="*/ 323603 h 9154402"/>
              <a:gd name="connsiteX13" fmla="*/ 1104850 w 2209695"/>
              <a:gd name="connsiteY13" fmla="*/ 2 h 9154402"/>
              <a:gd name="connsiteX14" fmla="*/ 1104848 w 2209695"/>
              <a:gd name="connsiteY14"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0 w 2209695"/>
              <a:gd name="connsiteY8" fmla="*/ 9154402 h 9154402"/>
              <a:gd name="connsiteX9" fmla="*/ 1503 w 2209695"/>
              <a:gd name="connsiteY9" fmla="*/ 8780893 h 9154402"/>
              <a:gd name="connsiteX10" fmla="*/ 0 w 2209695"/>
              <a:gd name="connsiteY10" fmla="*/ 1104848 h 9154402"/>
              <a:gd name="connsiteX11" fmla="*/ 323604 w 2209695"/>
              <a:gd name="connsiteY11" fmla="*/ 323603 h 9154402"/>
              <a:gd name="connsiteX12" fmla="*/ 1104850 w 2209695"/>
              <a:gd name="connsiteY12" fmla="*/ 2 h 9154402"/>
              <a:gd name="connsiteX13" fmla="*/ 1104848 w 2209695"/>
              <a:gd name="connsiteY13"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0 w 2209695"/>
              <a:gd name="connsiteY7" fmla="*/ 9154402 h 9154402"/>
              <a:gd name="connsiteX8" fmla="*/ 1503 w 2209695"/>
              <a:gd name="connsiteY8" fmla="*/ 8780893 h 9154402"/>
              <a:gd name="connsiteX9" fmla="*/ 0 w 2209695"/>
              <a:gd name="connsiteY9" fmla="*/ 1104848 h 9154402"/>
              <a:gd name="connsiteX10" fmla="*/ 323604 w 2209695"/>
              <a:gd name="connsiteY10" fmla="*/ 323603 h 9154402"/>
              <a:gd name="connsiteX11" fmla="*/ 1104850 w 2209695"/>
              <a:gd name="connsiteY11" fmla="*/ 2 h 9154402"/>
              <a:gd name="connsiteX12" fmla="*/ 1104848 w 2209695"/>
              <a:gd name="connsiteY12" fmla="*/ 0 h 9154402"/>
              <a:gd name="connsiteX0" fmla="*/ 1144487 w 2249334"/>
              <a:gd name="connsiteY0" fmla="*/ 0 h 9154755"/>
              <a:gd name="connsiteX1" fmla="*/ 1144487 w 2249334"/>
              <a:gd name="connsiteY1" fmla="*/ 0 h 9154755"/>
              <a:gd name="connsiteX2" fmla="*/ 1925732 w 2249334"/>
              <a:gd name="connsiteY2" fmla="*/ 323604 h 9154755"/>
              <a:gd name="connsiteX3" fmla="*/ 2249333 w 2249334"/>
              <a:gd name="connsiteY3" fmla="*/ 1104850 h 9154755"/>
              <a:gd name="connsiteX4" fmla="*/ 2249334 w 2249334"/>
              <a:gd name="connsiteY4" fmla="*/ 9154402 h 9154755"/>
              <a:gd name="connsiteX5" fmla="*/ 2249334 w 2249334"/>
              <a:gd name="connsiteY5" fmla="*/ 9154402 h 9154755"/>
              <a:gd name="connsiteX6" fmla="*/ 2249334 w 2249334"/>
              <a:gd name="connsiteY6" fmla="*/ 9154402 h 9154755"/>
              <a:gd name="connsiteX7" fmla="*/ 0 w 2249334"/>
              <a:gd name="connsiteY7" fmla="*/ 9154755 h 9154755"/>
              <a:gd name="connsiteX8" fmla="*/ 41142 w 2249334"/>
              <a:gd name="connsiteY8" fmla="*/ 8780893 h 9154755"/>
              <a:gd name="connsiteX9" fmla="*/ 39639 w 2249334"/>
              <a:gd name="connsiteY9" fmla="*/ 1104848 h 9154755"/>
              <a:gd name="connsiteX10" fmla="*/ 363243 w 2249334"/>
              <a:gd name="connsiteY10" fmla="*/ 323603 h 9154755"/>
              <a:gd name="connsiteX11" fmla="*/ 1144489 w 2249334"/>
              <a:gd name="connsiteY11" fmla="*/ 2 h 9154755"/>
              <a:gd name="connsiteX12" fmla="*/ 1144487 w 2249334"/>
              <a:gd name="connsiteY12" fmla="*/ 0 h 9154755"/>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1503 w 2209695"/>
              <a:gd name="connsiteY7" fmla="*/ 8780893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1104848 w 2209695"/>
              <a:gd name="connsiteY0" fmla="*/ 0 h 9154402"/>
              <a:gd name="connsiteX1" fmla="*/ 1104848 w 2209695"/>
              <a:gd name="connsiteY1" fmla="*/ 0 h 9154402"/>
              <a:gd name="connsiteX2" fmla="*/ 1886093 w 2209695"/>
              <a:gd name="connsiteY2" fmla="*/ 323604 h 9154402"/>
              <a:gd name="connsiteX3" fmla="*/ 2209694 w 2209695"/>
              <a:gd name="connsiteY3" fmla="*/ 1104850 h 9154402"/>
              <a:gd name="connsiteX4" fmla="*/ 2209695 w 2209695"/>
              <a:gd name="connsiteY4" fmla="*/ 9154402 h 9154402"/>
              <a:gd name="connsiteX5" fmla="*/ 2209695 w 2209695"/>
              <a:gd name="connsiteY5" fmla="*/ 9154402 h 9154402"/>
              <a:gd name="connsiteX6" fmla="*/ 2209695 w 2209695"/>
              <a:gd name="connsiteY6" fmla="*/ 9154402 h 9154402"/>
              <a:gd name="connsiteX7" fmla="*/ 37157 w 2209695"/>
              <a:gd name="connsiteY7" fmla="*/ 8792966 h 9154402"/>
              <a:gd name="connsiteX8" fmla="*/ 0 w 2209695"/>
              <a:gd name="connsiteY8" fmla="*/ 1104848 h 9154402"/>
              <a:gd name="connsiteX9" fmla="*/ 323604 w 2209695"/>
              <a:gd name="connsiteY9" fmla="*/ 323603 h 9154402"/>
              <a:gd name="connsiteX10" fmla="*/ 1104850 w 2209695"/>
              <a:gd name="connsiteY10" fmla="*/ 2 h 9154402"/>
              <a:gd name="connsiteX11" fmla="*/ 1104848 w 2209695"/>
              <a:gd name="connsiteY11" fmla="*/ 0 h 9154402"/>
              <a:gd name="connsiteX0" fmla="*/ 37157 w 2301135"/>
              <a:gd name="connsiteY0" fmla="*/ 8792966 h 9245842"/>
              <a:gd name="connsiteX1" fmla="*/ 0 w 2301135"/>
              <a:gd name="connsiteY1" fmla="*/ 1104848 h 9245842"/>
              <a:gd name="connsiteX2" fmla="*/ 323604 w 2301135"/>
              <a:gd name="connsiteY2" fmla="*/ 323603 h 9245842"/>
              <a:gd name="connsiteX3" fmla="*/ 1104850 w 2301135"/>
              <a:gd name="connsiteY3" fmla="*/ 2 h 9245842"/>
              <a:gd name="connsiteX4" fmla="*/ 1104848 w 2301135"/>
              <a:gd name="connsiteY4" fmla="*/ 0 h 9245842"/>
              <a:gd name="connsiteX5" fmla="*/ 1104848 w 2301135"/>
              <a:gd name="connsiteY5" fmla="*/ 0 h 9245842"/>
              <a:gd name="connsiteX6" fmla="*/ 1886093 w 2301135"/>
              <a:gd name="connsiteY6" fmla="*/ 323604 h 9245842"/>
              <a:gd name="connsiteX7" fmla="*/ 2209694 w 2301135"/>
              <a:gd name="connsiteY7" fmla="*/ 1104850 h 9245842"/>
              <a:gd name="connsiteX8" fmla="*/ 2209695 w 2301135"/>
              <a:gd name="connsiteY8" fmla="*/ 9154402 h 9245842"/>
              <a:gd name="connsiteX9" fmla="*/ 2209695 w 2301135"/>
              <a:gd name="connsiteY9" fmla="*/ 9154402 h 9245842"/>
              <a:gd name="connsiteX10" fmla="*/ 2301135 w 2301135"/>
              <a:gd name="connsiteY10" fmla="*/ 9245842 h 9245842"/>
              <a:gd name="connsiteX0" fmla="*/ 37157 w 2209695"/>
              <a:gd name="connsiteY0" fmla="*/ 8792966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 name="connsiteX0" fmla="*/ 93577 w 2209695"/>
              <a:gd name="connsiteY0" fmla="*/ 8811781 h 9154402"/>
              <a:gd name="connsiteX1" fmla="*/ 0 w 2209695"/>
              <a:gd name="connsiteY1" fmla="*/ 1104848 h 9154402"/>
              <a:gd name="connsiteX2" fmla="*/ 323604 w 2209695"/>
              <a:gd name="connsiteY2" fmla="*/ 323603 h 9154402"/>
              <a:gd name="connsiteX3" fmla="*/ 1104850 w 2209695"/>
              <a:gd name="connsiteY3" fmla="*/ 2 h 9154402"/>
              <a:gd name="connsiteX4" fmla="*/ 1104848 w 2209695"/>
              <a:gd name="connsiteY4" fmla="*/ 0 h 9154402"/>
              <a:gd name="connsiteX5" fmla="*/ 1104848 w 2209695"/>
              <a:gd name="connsiteY5" fmla="*/ 0 h 9154402"/>
              <a:gd name="connsiteX6" fmla="*/ 1886093 w 2209695"/>
              <a:gd name="connsiteY6" fmla="*/ 323604 h 9154402"/>
              <a:gd name="connsiteX7" fmla="*/ 2209694 w 2209695"/>
              <a:gd name="connsiteY7" fmla="*/ 1104850 h 9154402"/>
              <a:gd name="connsiteX8" fmla="*/ 2209695 w 2209695"/>
              <a:gd name="connsiteY8" fmla="*/ 9154402 h 9154402"/>
              <a:gd name="connsiteX9" fmla="*/ 2209695 w 2209695"/>
              <a:gd name="connsiteY9" fmla="*/ 9154402 h 915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9695" h="9154402">
                <a:moveTo>
                  <a:pt x="93577" y="8811781"/>
                </a:moveTo>
                <a:lnTo>
                  <a:pt x="0" y="1104848"/>
                </a:lnTo>
                <a:cubicBezTo>
                  <a:pt x="0" y="811824"/>
                  <a:pt x="116404" y="530802"/>
                  <a:pt x="323604" y="323603"/>
                </a:cubicBezTo>
                <a:cubicBezTo>
                  <a:pt x="530804" y="116404"/>
                  <a:pt x="811826" y="1"/>
                  <a:pt x="1104850" y="2"/>
                </a:cubicBezTo>
                <a:lnTo>
                  <a:pt x="1104848" y="0"/>
                </a:lnTo>
                <a:lnTo>
                  <a:pt x="1104848" y="0"/>
                </a:lnTo>
                <a:cubicBezTo>
                  <a:pt x="1397872" y="0"/>
                  <a:pt x="1678894" y="116404"/>
                  <a:pt x="1886093" y="323604"/>
                </a:cubicBezTo>
                <a:cubicBezTo>
                  <a:pt x="2093292" y="530804"/>
                  <a:pt x="2209695" y="811826"/>
                  <a:pt x="2209694" y="1104850"/>
                </a:cubicBezTo>
                <a:cubicBezTo>
                  <a:pt x="2209694" y="3788034"/>
                  <a:pt x="2209695" y="6471218"/>
                  <a:pt x="2209695" y="9154402"/>
                </a:cubicBezTo>
                <a:lnTo>
                  <a:pt x="2209695" y="9154402"/>
                </a:lnTo>
              </a:path>
            </a:pathLst>
          </a:custGeom>
          <a:solidFill>
            <a:srgbClr val="073779">
              <a:alpha val="80000"/>
            </a:srgbClr>
          </a:solidFill>
          <a:ln w="254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 name="Text Placeholder 2"/>
          <p:cNvSpPr>
            <a:spLocks noGrp="1"/>
          </p:cNvSpPr>
          <p:nvPr>
            <p:ph type="body" idx="1"/>
          </p:nvPr>
        </p:nvSpPr>
        <p:spPr>
          <a:xfrm rot="21000000">
            <a:off x="887172" y="5303003"/>
            <a:ext cx="6904501" cy="977900"/>
          </a:xfrm>
        </p:spPr>
        <p:txBody>
          <a:bodyPr vert="horz" lIns="91440" tIns="45720" rIns="91440" bIns="45720" rtlCol="0" anchor="ctr" anchorCtr="0">
            <a:normAutofit/>
          </a:bodyPr>
          <a:lstStyle>
            <a:lvl1pPr marL="0" indent="0" algn="r" defTabSz="914400" rtl="0" eaLnBrk="1" latinLnBrk="0" hangingPunct="1">
              <a:spcAft>
                <a:spcPts val="0"/>
              </a:spcAft>
              <a:buFontTx/>
              <a:buNone/>
              <a:defRPr sz="2400" kern="1200">
                <a:solidFill>
                  <a:schemeClr val="bg1"/>
                </a:solidFill>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grpSp>
        <p:nvGrpSpPr>
          <p:cNvPr id="33" name="Group 32"/>
          <p:cNvGrpSpPr/>
          <p:nvPr/>
        </p:nvGrpSpPr>
        <p:grpSpPr>
          <a:xfrm>
            <a:off x="2786799" y="-981635"/>
            <a:ext cx="4391155" cy="2734235"/>
            <a:chOff x="2786799" y="-981635"/>
            <a:chExt cx="4391155" cy="2734235"/>
          </a:xfrm>
        </p:grpSpPr>
        <p:sp>
          <p:nvSpPr>
            <p:cNvPr id="17" name="Oval 16"/>
            <p:cNvSpPr/>
            <p:nvPr/>
          </p:nvSpPr>
          <p:spPr>
            <a:xfrm>
              <a:off x="4495800" y="1143000"/>
              <a:ext cx="609600" cy="609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nvGrpSpPr>
            <p:cNvPr id="31" name="Group 30"/>
            <p:cNvGrpSpPr/>
            <p:nvPr/>
          </p:nvGrpSpPr>
          <p:grpSpPr>
            <a:xfrm flipH="1">
              <a:off x="2913529" y="-726141"/>
              <a:ext cx="1671367" cy="1685976"/>
              <a:chOff x="7015433" y="-737502"/>
              <a:chExt cx="1671367" cy="1685976"/>
            </a:xfrm>
          </p:grpSpPr>
          <p:sp>
            <p:nvSpPr>
              <p:cNvPr id="24" name="Arc 23"/>
              <p:cNvSpPr/>
              <p:nvPr/>
            </p:nvSpPr>
            <p:spPr>
              <a:xfrm rot="6387309">
                <a:off x="7124585" y="-846654"/>
                <a:ext cx="1453063" cy="1671367"/>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5" name="Oval 24"/>
              <p:cNvSpPr/>
              <p:nvPr/>
            </p:nvSpPr>
            <p:spPr>
              <a:xfrm>
                <a:off x="7624910" y="304800"/>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Oval 25"/>
              <p:cNvSpPr/>
              <p:nvPr/>
            </p:nvSpPr>
            <p:spPr>
              <a:xfrm>
                <a:off x="7062935" y="145351"/>
                <a:ext cx="756423" cy="6436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grpSp>
          <p:nvGrpSpPr>
            <p:cNvPr id="30" name="Group 29"/>
            <p:cNvGrpSpPr/>
            <p:nvPr/>
          </p:nvGrpSpPr>
          <p:grpSpPr>
            <a:xfrm>
              <a:off x="3352800" y="-981635"/>
              <a:ext cx="3825154" cy="2064221"/>
              <a:chOff x="3441115" y="-977153"/>
              <a:chExt cx="4194039" cy="2064221"/>
            </a:xfrm>
          </p:grpSpPr>
          <p:sp>
            <p:nvSpPr>
              <p:cNvPr id="20" name="Pie 19"/>
              <p:cNvSpPr/>
              <p:nvPr/>
            </p:nvSpPr>
            <p:spPr>
              <a:xfrm>
                <a:off x="3481535" y="-772181"/>
                <a:ext cx="3505316" cy="1521076"/>
              </a:xfrm>
              <a:prstGeom prst="pie">
                <a:avLst>
                  <a:gd name="adj1" fmla="val 22874"/>
                  <a:gd name="adj2" fmla="val 1078625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Oval 20"/>
              <p:cNvSpPr/>
              <p:nvPr/>
            </p:nvSpPr>
            <p:spPr>
              <a:xfrm>
                <a:off x="4607455" y="134134"/>
                <a:ext cx="1023669" cy="95293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2" name="Arc 21"/>
              <p:cNvSpPr/>
              <p:nvPr/>
            </p:nvSpPr>
            <p:spPr>
              <a:xfrm rot="12469977">
                <a:off x="3441115" y="-185498"/>
                <a:ext cx="1133352" cy="831645"/>
              </a:xfrm>
              <a:prstGeom prst="arc">
                <a:avLst>
                  <a:gd name="adj1" fmla="val 11101214"/>
                  <a:gd name="adj2" fmla="val 21230192"/>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7" name="Arc 26"/>
              <p:cNvSpPr/>
              <p:nvPr/>
            </p:nvSpPr>
            <p:spPr>
              <a:xfrm rot="6387309">
                <a:off x="5658551" y="-1047889"/>
                <a:ext cx="1905868" cy="2047339"/>
              </a:xfrm>
              <a:prstGeom prst="arc">
                <a:avLst>
                  <a:gd name="adj1" fmla="val 15243146"/>
                  <a:gd name="adj2" fmla="val 436902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8" name="Oval 27"/>
            <p:cNvSpPr/>
            <p:nvPr/>
          </p:nvSpPr>
          <p:spPr>
            <a:xfrm>
              <a:off x="3063128" y="89647"/>
              <a:ext cx="267260" cy="26726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2" name="Chord 31"/>
            <p:cNvSpPr/>
            <p:nvPr/>
          </p:nvSpPr>
          <p:spPr>
            <a:xfrm rot="17618442">
              <a:off x="2809659" y="-85690"/>
              <a:ext cx="182880" cy="228600"/>
            </a:xfrm>
            <a:prstGeom prst="chor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54" name="Round Same Side Corner Rectangle 53"/>
          <p:cNvSpPr/>
          <p:nvPr/>
        </p:nvSpPr>
        <p:spPr>
          <a:xfrm rot="4733987">
            <a:off x="1458981" y="2141099"/>
            <a:ext cx="809714" cy="2607556"/>
          </a:xfrm>
          <a:prstGeom prst="round2SameRect">
            <a:avLst>
              <a:gd name="adj1" fmla="val 50000"/>
              <a:gd name="adj2" fmla="val 0"/>
            </a:avLst>
          </a:prstGeom>
          <a:solidFill>
            <a:schemeClr val="accent1">
              <a:alpha val="65000"/>
            </a:schemeClr>
          </a:solidFill>
          <a:ln w="25400">
            <a:solidFill>
              <a:schemeClr val="accent2">
                <a:alpha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2" name="Freeform 51"/>
          <p:cNvSpPr/>
          <p:nvPr/>
        </p:nvSpPr>
        <p:spPr>
          <a:xfrm rot="4733987">
            <a:off x="814850" y="2202342"/>
            <a:ext cx="699135" cy="2512599"/>
          </a:xfrm>
          <a:custGeom>
            <a:avLst/>
            <a:gdLst>
              <a:gd name="connsiteX0" fmla="*/ 370199 w 740398"/>
              <a:gd name="connsiteY0" fmla="*/ 0 h 2607556"/>
              <a:gd name="connsiteX1" fmla="*/ 370199 w 740398"/>
              <a:gd name="connsiteY1" fmla="*/ 0 h 2607556"/>
              <a:gd name="connsiteX2" fmla="*/ 631969 w 740398"/>
              <a:gd name="connsiteY2" fmla="*/ 108429 h 2607556"/>
              <a:gd name="connsiteX3" fmla="*/ 740397 w 740398"/>
              <a:gd name="connsiteY3" fmla="*/ 370199 h 2607556"/>
              <a:gd name="connsiteX4" fmla="*/ 740398 w 740398"/>
              <a:gd name="connsiteY4" fmla="*/ 2607556 h 2607556"/>
              <a:gd name="connsiteX5" fmla="*/ 740398 w 740398"/>
              <a:gd name="connsiteY5" fmla="*/ 2607556 h 2607556"/>
              <a:gd name="connsiteX6" fmla="*/ 740398 w 740398"/>
              <a:gd name="connsiteY6" fmla="*/ 2607556 h 2607556"/>
              <a:gd name="connsiteX7" fmla="*/ 0 w 740398"/>
              <a:gd name="connsiteY7" fmla="*/ 2607556 h 2607556"/>
              <a:gd name="connsiteX8" fmla="*/ 0 w 740398"/>
              <a:gd name="connsiteY8" fmla="*/ 2607556 h 2607556"/>
              <a:gd name="connsiteX9" fmla="*/ 0 w 740398"/>
              <a:gd name="connsiteY9" fmla="*/ 2607556 h 2607556"/>
              <a:gd name="connsiteX10" fmla="*/ 0 w 740398"/>
              <a:gd name="connsiteY10" fmla="*/ 370199 h 2607556"/>
              <a:gd name="connsiteX11" fmla="*/ 108429 w 740398"/>
              <a:gd name="connsiteY11" fmla="*/ 108429 h 2607556"/>
              <a:gd name="connsiteX12" fmla="*/ 370199 w 740398"/>
              <a:gd name="connsiteY12" fmla="*/ 1 h 2607556"/>
              <a:gd name="connsiteX13" fmla="*/ 370199 w 740398"/>
              <a:gd name="connsiteY13" fmla="*/ 0 h 2607556"/>
              <a:gd name="connsiteX0" fmla="*/ 0 w 831838"/>
              <a:gd name="connsiteY0" fmla="*/ 2607556 h 2698996"/>
              <a:gd name="connsiteX1" fmla="*/ 0 w 831838"/>
              <a:gd name="connsiteY1" fmla="*/ 2607556 h 2698996"/>
              <a:gd name="connsiteX2" fmla="*/ 0 w 831838"/>
              <a:gd name="connsiteY2" fmla="*/ 2607556 h 2698996"/>
              <a:gd name="connsiteX3" fmla="*/ 0 w 831838"/>
              <a:gd name="connsiteY3" fmla="*/ 370199 h 2698996"/>
              <a:gd name="connsiteX4" fmla="*/ 108429 w 831838"/>
              <a:gd name="connsiteY4" fmla="*/ 108429 h 2698996"/>
              <a:gd name="connsiteX5" fmla="*/ 370199 w 831838"/>
              <a:gd name="connsiteY5" fmla="*/ 1 h 2698996"/>
              <a:gd name="connsiteX6" fmla="*/ 370199 w 831838"/>
              <a:gd name="connsiteY6" fmla="*/ 0 h 2698996"/>
              <a:gd name="connsiteX7" fmla="*/ 370199 w 831838"/>
              <a:gd name="connsiteY7" fmla="*/ 0 h 2698996"/>
              <a:gd name="connsiteX8" fmla="*/ 631969 w 831838"/>
              <a:gd name="connsiteY8" fmla="*/ 108429 h 2698996"/>
              <a:gd name="connsiteX9" fmla="*/ 740397 w 831838"/>
              <a:gd name="connsiteY9" fmla="*/ 370199 h 2698996"/>
              <a:gd name="connsiteX10" fmla="*/ 740398 w 831838"/>
              <a:gd name="connsiteY10" fmla="*/ 2607556 h 2698996"/>
              <a:gd name="connsiteX11" fmla="*/ 740398 w 831838"/>
              <a:gd name="connsiteY11" fmla="*/ 2607556 h 2698996"/>
              <a:gd name="connsiteX12" fmla="*/ 831838 w 831838"/>
              <a:gd name="connsiteY12" fmla="*/ 2698996 h 2698996"/>
              <a:gd name="connsiteX0" fmla="*/ 19377 w 851215"/>
              <a:gd name="connsiteY0" fmla="*/ 2607556 h 2698996"/>
              <a:gd name="connsiteX1" fmla="*/ 19377 w 851215"/>
              <a:gd name="connsiteY1" fmla="*/ 2607556 h 2698996"/>
              <a:gd name="connsiteX2" fmla="*/ 0 w 851215"/>
              <a:gd name="connsiteY2" fmla="*/ 2357093 h 2698996"/>
              <a:gd name="connsiteX3" fmla="*/ 19377 w 851215"/>
              <a:gd name="connsiteY3" fmla="*/ 370199 h 2698996"/>
              <a:gd name="connsiteX4" fmla="*/ 127806 w 851215"/>
              <a:gd name="connsiteY4" fmla="*/ 108429 h 2698996"/>
              <a:gd name="connsiteX5" fmla="*/ 389576 w 851215"/>
              <a:gd name="connsiteY5" fmla="*/ 1 h 2698996"/>
              <a:gd name="connsiteX6" fmla="*/ 389576 w 851215"/>
              <a:gd name="connsiteY6" fmla="*/ 0 h 2698996"/>
              <a:gd name="connsiteX7" fmla="*/ 389576 w 851215"/>
              <a:gd name="connsiteY7" fmla="*/ 0 h 2698996"/>
              <a:gd name="connsiteX8" fmla="*/ 651346 w 851215"/>
              <a:gd name="connsiteY8" fmla="*/ 108429 h 2698996"/>
              <a:gd name="connsiteX9" fmla="*/ 759774 w 851215"/>
              <a:gd name="connsiteY9" fmla="*/ 370199 h 2698996"/>
              <a:gd name="connsiteX10" fmla="*/ 759775 w 851215"/>
              <a:gd name="connsiteY10" fmla="*/ 2607556 h 2698996"/>
              <a:gd name="connsiteX11" fmla="*/ 759775 w 851215"/>
              <a:gd name="connsiteY11" fmla="*/ 2607556 h 2698996"/>
              <a:gd name="connsiteX12" fmla="*/ 851215 w 851215"/>
              <a:gd name="connsiteY12" fmla="*/ 2698996 h 2698996"/>
              <a:gd name="connsiteX0" fmla="*/ 19377 w 851215"/>
              <a:gd name="connsiteY0" fmla="*/ 2607556 h 2698996"/>
              <a:gd name="connsiteX1" fmla="*/ 0 w 851215"/>
              <a:gd name="connsiteY1" fmla="*/ 2357093 h 2698996"/>
              <a:gd name="connsiteX2" fmla="*/ 19377 w 851215"/>
              <a:gd name="connsiteY2" fmla="*/ 370199 h 2698996"/>
              <a:gd name="connsiteX3" fmla="*/ 127806 w 851215"/>
              <a:gd name="connsiteY3" fmla="*/ 108429 h 2698996"/>
              <a:gd name="connsiteX4" fmla="*/ 389576 w 851215"/>
              <a:gd name="connsiteY4" fmla="*/ 1 h 2698996"/>
              <a:gd name="connsiteX5" fmla="*/ 389576 w 851215"/>
              <a:gd name="connsiteY5" fmla="*/ 0 h 2698996"/>
              <a:gd name="connsiteX6" fmla="*/ 389576 w 851215"/>
              <a:gd name="connsiteY6" fmla="*/ 0 h 2698996"/>
              <a:gd name="connsiteX7" fmla="*/ 651346 w 851215"/>
              <a:gd name="connsiteY7" fmla="*/ 108429 h 2698996"/>
              <a:gd name="connsiteX8" fmla="*/ 759774 w 851215"/>
              <a:gd name="connsiteY8" fmla="*/ 370199 h 2698996"/>
              <a:gd name="connsiteX9" fmla="*/ 759775 w 851215"/>
              <a:gd name="connsiteY9" fmla="*/ 2607556 h 2698996"/>
              <a:gd name="connsiteX10" fmla="*/ 759775 w 851215"/>
              <a:gd name="connsiteY10" fmla="*/ 2607556 h 2698996"/>
              <a:gd name="connsiteX11" fmla="*/ 851215 w 851215"/>
              <a:gd name="connsiteY11" fmla="*/ 2698996 h 2698996"/>
              <a:gd name="connsiteX0" fmla="*/ 0 w 851215"/>
              <a:gd name="connsiteY0" fmla="*/ 2357093 h 2698996"/>
              <a:gd name="connsiteX1" fmla="*/ 19377 w 851215"/>
              <a:gd name="connsiteY1" fmla="*/ 370199 h 2698996"/>
              <a:gd name="connsiteX2" fmla="*/ 127806 w 851215"/>
              <a:gd name="connsiteY2" fmla="*/ 108429 h 2698996"/>
              <a:gd name="connsiteX3" fmla="*/ 389576 w 851215"/>
              <a:gd name="connsiteY3" fmla="*/ 1 h 2698996"/>
              <a:gd name="connsiteX4" fmla="*/ 389576 w 851215"/>
              <a:gd name="connsiteY4" fmla="*/ 0 h 2698996"/>
              <a:gd name="connsiteX5" fmla="*/ 389576 w 851215"/>
              <a:gd name="connsiteY5" fmla="*/ 0 h 2698996"/>
              <a:gd name="connsiteX6" fmla="*/ 651346 w 851215"/>
              <a:gd name="connsiteY6" fmla="*/ 108429 h 2698996"/>
              <a:gd name="connsiteX7" fmla="*/ 759774 w 851215"/>
              <a:gd name="connsiteY7" fmla="*/ 370199 h 2698996"/>
              <a:gd name="connsiteX8" fmla="*/ 759775 w 851215"/>
              <a:gd name="connsiteY8" fmla="*/ 2607556 h 2698996"/>
              <a:gd name="connsiteX9" fmla="*/ 759775 w 851215"/>
              <a:gd name="connsiteY9" fmla="*/ 2607556 h 2698996"/>
              <a:gd name="connsiteX10" fmla="*/ 851215 w 851215"/>
              <a:gd name="connsiteY10" fmla="*/ 2698996 h 2698996"/>
              <a:gd name="connsiteX0" fmla="*/ 0 w 759775"/>
              <a:gd name="connsiteY0" fmla="*/ 2357093 h 2607556"/>
              <a:gd name="connsiteX1" fmla="*/ 19377 w 759775"/>
              <a:gd name="connsiteY1" fmla="*/ 370199 h 2607556"/>
              <a:gd name="connsiteX2" fmla="*/ 127806 w 759775"/>
              <a:gd name="connsiteY2" fmla="*/ 108429 h 2607556"/>
              <a:gd name="connsiteX3" fmla="*/ 389576 w 759775"/>
              <a:gd name="connsiteY3" fmla="*/ 1 h 2607556"/>
              <a:gd name="connsiteX4" fmla="*/ 389576 w 759775"/>
              <a:gd name="connsiteY4" fmla="*/ 0 h 2607556"/>
              <a:gd name="connsiteX5" fmla="*/ 389576 w 759775"/>
              <a:gd name="connsiteY5" fmla="*/ 0 h 2607556"/>
              <a:gd name="connsiteX6" fmla="*/ 651346 w 759775"/>
              <a:gd name="connsiteY6" fmla="*/ 108429 h 2607556"/>
              <a:gd name="connsiteX7" fmla="*/ 759774 w 759775"/>
              <a:gd name="connsiteY7" fmla="*/ 370199 h 2607556"/>
              <a:gd name="connsiteX8" fmla="*/ 759775 w 759775"/>
              <a:gd name="connsiteY8" fmla="*/ 2607556 h 2607556"/>
              <a:gd name="connsiteX9" fmla="*/ 759775 w 759775"/>
              <a:gd name="connsiteY9" fmla="*/ 2607556 h 2607556"/>
              <a:gd name="connsiteX0" fmla="*/ 0 w 764702"/>
              <a:gd name="connsiteY0" fmla="*/ 2357093 h 2607556"/>
              <a:gd name="connsiteX1" fmla="*/ 19377 w 764702"/>
              <a:gd name="connsiteY1" fmla="*/ 370199 h 2607556"/>
              <a:gd name="connsiteX2" fmla="*/ 127806 w 764702"/>
              <a:gd name="connsiteY2" fmla="*/ 108429 h 2607556"/>
              <a:gd name="connsiteX3" fmla="*/ 389576 w 764702"/>
              <a:gd name="connsiteY3" fmla="*/ 1 h 2607556"/>
              <a:gd name="connsiteX4" fmla="*/ 389576 w 764702"/>
              <a:gd name="connsiteY4" fmla="*/ 0 h 2607556"/>
              <a:gd name="connsiteX5" fmla="*/ 389576 w 764702"/>
              <a:gd name="connsiteY5" fmla="*/ 0 h 2607556"/>
              <a:gd name="connsiteX6" fmla="*/ 651346 w 764702"/>
              <a:gd name="connsiteY6" fmla="*/ 108429 h 2607556"/>
              <a:gd name="connsiteX7" fmla="*/ 759774 w 764702"/>
              <a:gd name="connsiteY7" fmla="*/ 370199 h 2607556"/>
              <a:gd name="connsiteX8" fmla="*/ 759775 w 764702"/>
              <a:gd name="connsiteY8" fmla="*/ 2607556 h 2607556"/>
              <a:gd name="connsiteX9" fmla="*/ 764702 w 764702"/>
              <a:gd name="connsiteY9" fmla="*/ 2512599 h 2607556"/>
              <a:gd name="connsiteX0" fmla="*/ 0 w 778667"/>
              <a:gd name="connsiteY0" fmla="*/ 2357093 h 2512599"/>
              <a:gd name="connsiteX1" fmla="*/ 19377 w 778667"/>
              <a:gd name="connsiteY1" fmla="*/ 370199 h 2512599"/>
              <a:gd name="connsiteX2" fmla="*/ 127806 w 778667"/>
              <a:gd name="connsiteY2" fmla="*/ 108429 h 2512599"/>
              <a:gd name="connsiteX3" fmla="*/ 389576 w 778667"/>
              <a:gd name="connsiteY3" fmla="*/ 1 h 2512599"/>
              <a:gd name="connsiteX4" fmla="*/ 389576 w 778667"/>
              <a:gd name="connsiteY4" fmla="*/ 0 h 2512599"/>
              <a:gd name="connsiteX5" fmla="*/ 389576 w 778667"/>
              <a:gd name="connsiteY5" fmla="*/ 0 h 2512599"/>
              <a:gd name="connsiteX6" fmla="*/ 651346 w 778667"/>
              <a:gd name="connsiteY6" fmla="*/ 108429 h 2512599"/>
              <a:gd name="connsiteX7" fmla="*/ 759774 w 778667"/>
              <a:gd name="connsiteY7" fmla="*/ 370199 h 2512599"/>
              <a:gd name="connsiteX8" fmla="*/ 764702 w 778667"/>
              <a:gd name="connsiteY8" fmla="*/ 2512599 h 2512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8667" h="2512599">
                <a:moveTo>
                  <a:pt x="0" y="2357093"/>
                </a:moveTo>
                <a:lnTo>
                  <a:pt x="19377" y="370199"/>
                </a:lnTo>
                <a:cubicBezTo>
                  <a:pt x="19377" y="272016"/>
                  <a:pt x="58380" y="177855"/>
                  <a:pt x="127806" y="108429"/>
                </a:cubicBezTo>
                <a:cubicBezTo>
                  <a:pt x="197232" y="39003"/>
                  <a:pt x="291394" y="0"/>
                  <a:pt x="389576" y="1"/>
                </a:cubicBezTo>
                <a:lnTo>
                  <a:pt x="389576" y="0"/>
                </a:lnTo>
                <a:lnTo>
                  <a:pt x="389576" y="0"/>
                </a:lnTo>
                <a:cubicBezTo>
                  <a:pt x="487759" y="0"/>
                  <a:pt x="581920" y="39003"/>
                  <a:pt x="651346" y="108429"/>
                </a:cubicBezTo>
                <a:cubicBezTo>
                  <a:pt x="720772" y="177855"/>
                  <a:pt x="759775" y="272017"/>
                  <a:pt x="759774" y="370199"/>
                </a:cubicBezTo>
                <a:cubicBezTo>
                  <a:pt x="778667" y="770894"/>
                  <a:pt x="763675" y="2066266"/>
                  <a:pt x="764702" y="2512599"/>
                </a:cubicBezTo>
              </a:path>
            </a:pathLst>
          </a:custGeom>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53" name="Freeform 52"/>
          <p:cNvSpPr/>
          <p:nvPr/>
        </p:nvSpPr>
        <p:spPr>
          <a:xfrm rot="4733987">
            <a:off x="390772" y="3357641"/>
            <a:ext cx="379174" cy="1207375"/>
          </a:xfrm>
          <a:custGeom>
            <a:avLst/>
            <a:gdLst>
              <a:gd name="connsiteX0" fmla="*/ 229291 w 458582"/>
              <a:gd name="connsiteY0" fmla="*/ 0 h 1615047"/>
              <a:gd name="connsiteX1" fmla="*/ 229291 w 458582"/>
              <a:gd name="connsiteY1" fmla="*/ 0 h 1615047"/>
              <a:gd name="connsiteX2" fmla="*/ 391424 w 458582"/>
              <a:gd name="connsiteY2" fmla="*/ 67158 h 1615047"/>
              <a:gd name="connsiteX3" fmla="*/ 458582 w 458582"/>
              <a:gd name="connsiteY3" fmla="*/ 229291 h 1615047"/>
              <a:gd name="connsiteX4" fmla="*/ 458582 w 458582"/>
              <a:gd name="connsiteY4" fmla="*/ 1615047 h 1615047"/>
              <a:gd name="connsiteX5" fmla="*/ 458582 w 458582"/>
              <a:gd name="connsiteY5" fmla="*/ 1615047 h 1615047"/>
              <a:gd name="connsiteX6" fmla="*/ 458582 w 458582"/>
              <a:gd name="connsiteY6" fmla="*/ 1615047 h 1615047"/>
              <a:gd name="connsiteX7" fmla="*/ 0 w 458582"/>
              <a:gd name="connsiteY7" fmla="*/ 1615047 h 1615047"/>
              <a:gd name="connsiteX8" fmla="*/ 0 w 458582"/>
              <a:gd name="connsiteY8" fmla="*/ 1615047 h 1615047"/>
              <a:gd name="connsiteX9" fmla="*/ 0 w 458582"/>
              <a:gd name="connsiteY9" fmla="*/ 1615047 h 1615047"/>
              <a:gd name="connsiteX10" fmla="*/ 0 w 458582"/>
              <a:gd name="connsiteY10" fmla="*/ 229291 h 1615047"/>
              <a:gd name="connsiteX11" fmla="*/ 67158 w 458582"/>
              <a:gd name="connsiteY11" fmla="*/ 67158 h 1615047"/>
              <a:gd name="connsiteX12" fmla="*/ 229291 w 458582"/>
              <a:gd name="connsiteY12" fmla="*/ 0 h 1615047"/>
              <a:gd name="connsiteX0" fmla="*/ 0 w 550022"/>
              <a:gd name="connsiteY0" fmla="*/ 1615047 h 1706487"/>
              <a:gd name="connsiteX1" fmla="*/ 0 w 550022"/>
              <a:gd name="connsiteY1" fmla="*/ 1615047 h 1706487"/>
              <a:gd name="connsiteX2" fmla="*/ 0 w 550022"/>
              <a:gd name="connsiteY2" fmla="*/ 1615047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0 w 550022"/>
              <a:gd name="connsiteY1" fmla="*/ 1615047 h 1706487"/>
              <a:gd name="connsiteX2" fmla="*/ 9603 w 550022"/>
              <a:gd name="connsiteY2" fmla="*/ 1356566 h 1706487"/>
              <a:gd name="connsiteX3" fmla="*/ 0 w 550022"/>
              <a:gd name="connsiteY3" fmla="*/ 229291 h 1706487"/>
              <a:gd name="connsiteX4" fmla="*/ 67158 w 550022"/>
              <a:gd name="connsiteY4" fmla="*/ 67158 h 1706487"/>
              <a:gd name="connsiteX5" fmla="*/ 229291 w 550022"/>
              <a:gd name="connsiteY5" fmla="*/ 0 h 1706487"/>
              <a:gd name="connsiteX6" fmla="*/ 229291 w 550022"/>
              <a:gd name="connsiteY6" fmla="*/ 0 h 1706487"/>
              <a:gd name="connsiteX7" fmla="*/ 391424 w 550022"/>
              <a:gd name="connsiteY7" fmla="*/ 67158 h 1706487"/>
              <a:gd name="connsiteX8" fmla="*/ 458582 w 550022"/>
              <a:gd name="connsiteY8" fmla="*/ 229291 h 1706487"/>
              <a:gd name="connsiteX9" fmla="*/ 458582 w 550022"/>
              <a:gd name="connsiteY9" fmla="*/ 1615047 h 1706487"/>
              <a:gd name="connsiteX10" fmla="*/ 458582 w 550022"/>
              <a:gd name="connsiteY10" fmla="*/ 1615047 h 1706487"/>
              <a:gd name="connsiteX11" fmla="*/ 550022 w 550022"/>
              <a:gd name="connsiteY11" fmla="*/ 1706487 h 1706487"/>
              <a:gd name="connsiteX0" fmla="*/ 0 w 550022"/>
              <a:gd name="connsiteY0" fmla="*/ 1615047 h 1706487"/>
              <a:gd name="connsiteX1" fmla="*/ 9603 w 550022"/>
              <a:gd name="connsiteY1" fmla="*/ 1356566 h 1706487"/>
              <a:gd name="connsiteX2" fmla="*/ 0 w 550022"/>
              <a:gd name="connsiteY2" fmla="*/ 229291 h 1706487"/>
              <a:gd name="connsiteX3" fmla="*/ 67158 w 550022"/>
              <a:gd name="connsiteY3" fmla="*/ 67158 h 1706487"/>
              <a:gd name="connsiteX4" fmla="*/ 229291 w 550022"/>
              <a:gd name="connsiteY4" fmla="*/ 0 h 1706487"/>
              <a:gd name="connsiteX5" fmla="*/ 229291 w 550022"/>
              <a:gd name="connsiteY5" fmla="*/ 0 h 1706487"/>
              <a:gd name="connsiteX6" fmla="*/ 391424 w 550022"/>
              <a:gd name="connsiteY6" fmla="*/ 67158 h 1706487"/>
              <a:gd name="connsiteX7" fmla="*/ 458582 w 550022"/>
              <a:gd name="connsiteY7" fmla="*/ 229291 h 1706487"/>
              <a:gd name="connsiteX8" fmla="*/ 458582 w 550022"/>
              <a:gd name="connsiteY8" fmla="*/ 1615047 h 1706487"/>
              <a:gd name="connsiteX9" fmla="*/ 458582 w 550022"/>
              <a:gd name="connsiteY9" fmla="*/ 1615047 h 1706487"/>
              <a:gd name="connsiteX10" fmla="*/ 550022 w 550022"/>
              <a:gd name="connsiteY10" fmla="*/ 1706487 h 1706487"/>
              <a:gd name="connsiteX0" fmla="*/ 9603 w 550022"/>
              <a:gd name="connsiteY0" fmla="*/ 1356566 h 1706487"/>
              <a:gd name="connsiteX1" fmla="*/ 0 w 550022"/>
              <a:gd name="connsiteY1" fmla="*/ 229291 h 1706487"/>
              <a:gd name="connsiteX2" fmla="*/ 67158 w 550022"/>
              <a:gd name="connsiteY2" fmla="*/ 67158 h 1706487"/>
              <a:gd name="connsiteX3" fmla="*/ 229291 w 550022"/>
              <a:gd name="connsiteY3" fmla="*/ 0 h 1706487"/>
              <a:gd name="connsiteX4" fmla="*/ 229291 w 550022"/>
              <a:gd name="connsiteY4" fmla="*/ 0 h 1706487"/>
              <a:gd name="connsiteX5" fmla="*/ 391424 w 550022"/>
              <a:gd name="connsiteY5" fmla="*/ 67158 h 1706487"/>
              <a:gd name="connsiteX6" fmla="*/ 458582 w 550022"/>
              <a:gd name="connsiteY6" fmla="*/ 229291 h 1706487"/>
              <a:gd name="connsiteX7" fmla="*/ 458582 w 550022"/>
              <a:gd name="connsiteY7" fmla="*/ 1615047 h 1706487"/>
              <a:gd name="connsiteX8" fmla="*/ 458582 w 550022"/>
              <a:gd name="connsiteY8" fmla="*/ 1615047 h 1706487"/>
              <a:gd name="connsiteX9" fmla="*/ 550022 w 550022"/>
              <a:gd name="connsiteY9" fmla="*/ 1706487 h 170648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58582 w 458582"/>
              <a:gd name="connsiteY8" fmla="*/ 1615047 h 1615047"/>
              <a:gd name="connsiteX0" fmla="*/ 9603 w 458582"/>
              <a:gd name="connsiteY0" fmla="*/ 1356566 h 1615047"/>
              <a:gd name="connsiteX1" fmla="*/ 0 w 458582"/>
              <a:gd name="connsiteY1" fmla="*/ 229291 h 1615047"/>
              <a:gd name="connsiteX2" fmla="*/ 67158 w 458582"/>
              <a:gd name="connsiteY2" fmla="*/ 67158 h 1615047"/>
              <a:gd name="connsiteX3" fmla="*/ 229291 w 458582"/>
              <a:gd name="connsiteY3" fmla="*/ 0 h 1615047"/>
              <a:gd name="connsiteX4" fmla="*/ 229291 w 458582"/>
              <a:gd name="connsiteY4" fmla="*/ 0 h 1615047"/>
              <a:gd name="connsiteX5" fmla="*/ 391424 w 458582"/>
              <a:gd name="connsiteY5" fmla="*/ 67158 h 1615047"/>
              <a:gd name="connsiteX6" fmla="*/ 458582 w 458582"/>
              <a:gd name="connsiteY6" fmla="*/ 229291 h 1615047"/>
              <a:gd name="connsiteX7" fmla="*/ 458582 w 458582"/>
              <a:gd name="connsiteY7" fmla="*/ 1615047 h 1615047"/>
              <a:gd name="connsiteX8" fmla="*/ 447473 w 458582"/>
              <a:gd name="connsiteY8" fmla="*/ 1462129 h 1615047"/>
              <a:gd name="connsiteX0" fmla="*/ 9603 w 458582"/>
              <a:gd name="connsiteY0" fmla="*/ 1356566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28227 w 458582"/>
              <a:gd name="connsiteY0" fmla="*/ 1401330 h 1462129"/>
              <a:gd name="connsiteX1" fmla="*/ 0 w 458582"/>
              <a:gd name="connsiteY1" fmla="*/ 229291 h 1462129"/>
              <a:gd name="connsiteX2" fmla="*/ 67158 w 458582"/>
              <a:gd name="connsiteY2" fmla="*/ 67158 h 1462129"/>
              <a:gd name="connsiteX3" fmla="*/ 229291 w 458582"/>
              <a:gd name="connsiteY3" fmla="*/ 0 h 1462129"/>
              <a:gd name="connsiteX4" fmla="*/ 229291 w 458582"/>
              <a:gd name="connsiteY4" fmla="*/ 0 h 1462129"/>
              <a:gd name="connsiteX5" fmla="*/ 391424 w 458582"/>
              <a:gd name="connsiteY5" fmla="*/ 67158 h 1462129"/>
              <a:gd name="connsiteX6" fmla="*/ 458582 w 458582"/>
              <a:gd name="connsiteY6" fmla="*/ 229291 h 1462129"/>
              <a:gd name="connsiteX7" fmla="*/ 447473 w 458582"/>
              <a:gd name="connsiteY7" fmla="*/ 1462129 h 1462129"/>
              <a:gd name="connsiteX0" fmla="*/ 0 w 459179"/>
              <a:gd name="connsiteY0" fmla="*/ 1379079 h 1462129"/>
              <a:gd name="connsiteX1" fmla="*/ 597 w 459179"/>
              <a:gd name="connsiteY1" fmla="*/ 229291 h 1462129"/>
              <a:gd name="connsiteX2" fmla="*/ 67755 w 459179"/>
              <a:gd name="connsiteY2" fmla="*/ 67158 h 1462129"/>
              <a:gd name="connsiteX3" fmla="*/ 229888 w 459179"/>
              <a:gd name="connsiteY3" fmla="*/ 0 h 1462129"/>
              <a:gd name="connsiteX4" fmla="*/ 229888 w 459179"/>
              <a:gd name="connsiteY4" fmla="*/ 0 h 1462129"/>
              <a:gd name="connsiteX5" fmla="*/ 392021 w 459179"/>
              <a:gd name="connsiteY5" fmla="*/ 67158 h 1462129"/>
              <a:gd name="connsiteX6" fmla="*/ 459179 w 459179"/>
              <a:gd name="connsiteY6" fmla="*/ 229291 h 1462129"/>
              <a:gd name="connsiteX7" fmla="*/ 448070 w 459179"/>
              <a:gd name="connsiteY7" fmla="*/ 1462129 h 1462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9179" h="1462129">
                <a:moveTo>
                  <a:pt x="0" y="1379079"/>
                </a:moveTo>
                <a:lnTo>
                  <a:pt x="597" y="229291"/>
                </a:lnTo>
                <a:cubicBezTo>
                  <a:pt x="597" y="168479"/>
                  <a:pt x="24755" y="110158"/>
                  <a:pt x="67755" y="67158"/>
                </a:cubicBezTo>
                <a:cubicBezTo>
                  <a:pt x="110755" y="24158"/>
                  <a:pt x="169077" y="0"/>
                  <a:pt x="229888" y="0"/>
                </a:cubicBezTo>
                <a:lnTo>
                  <a:pt x="229888" y="0"/>
                </a:lnTo>
                <a:cubicBezTo>
                  <a:pt x="290700" y="0"/>
                  <a:pt x="349021" y="24158"/>
                  <a:pt x="392021" y="67158"/>
                </a:cubicBezTo>
                <a:cubicBezTo>
                  <a:pt x="435021" y="110158"/>
                  <a:pt x="459179" y="168480"/>
                  <a:pt x="459179" y="229291"/>
                </a:cubicBezTo>
                <a:lnTo>
                  <a:pt x="448070" y="1462129"/>
                </a:lnTo>
              </a:path>
            </a:pathLst>
          </a:custGeom>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rot="21000000">
            <a:off x="600152" y="3389654"/>
            <a:ext cx="7622161" cy="1679594"/>
          </a:xfrm>
        </p:spPr>
        <p:txBody>
          <a:bodyPr vert="horz" lIns="91440" tIns="45720" rIns="91440" bIns="45720" rtlCol="0" anchor="b" anchorCtr="0">
            <a:noAutofit/>
          </a:bodyPr>
          <a:lstStyle>
            <a:lvl1pPr algn="r" defTabSz="914400" rtl="0" eaLnBrk="1" latinLnBrk="0" hangingPunct="1">
              <a:lnSpc>
                <a:spcPts val="5600"/>
              </a:lnSpc>
              <a:spcBef>
                <a:spcPct val="0"/>
              </a:spcBef>
              <a:buNone/>
              <a:defRPr sz="4600" kern="1200">
                <a:solidFill>
                  <a:schemeClr val="bg1"/>
                </a:solidFill>
                <a:latin typeface="+mj-lt"/>
                <a:ea typeface="+mj-ea"/>
                <a:cs typeface="+mj-cs"/>
              </a:defRPr>
            </a:lvl1pPr>
          </a:lstStyle>
          <a:p>
            <a:r>
              <a:rPr lang="en-GB"/>
              <a:t>Click to edit Master title style</a:t>
            </a:r>
            <a:endParaRPr/>
          </a:p>
        </p:txBody>
      </p:sp>
      <p:sp>
        <p:nvSpPr>
          <p:cNvPr id="29" name="Rectangle 28"/>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2" name="Round Same Side Corner Rectangle 31"/>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699247" y="3024188"/>
            <a:ext cx="3657600" cy="337661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294" y="3024188"/>
            <a:ext cx="3657600" cy="3376612"/>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55DFD8F2-9D54-6A4E-9FDF-0828E4504CD6}"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5" name="Round Same Side Corner Rectangle 34"/>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712788"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chorCtr="0">
            <a:noAutofit/>
          </a:bodyPr>
          <a:lstStyle>
            <a:lvl1pPr marL="0" indent="0" algn="ctr">
              <a:spcBef>
                <a:spcPts val="0"/>
              </a:spcBef>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712788" y="3657600"/>
            <a:ext cx="3657600" cy="27431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73706" y="2895601"/>
            <a:ext cx="3657600" cy="685800"/>
          </a:xfrm>
          <a:prstGeom prst="roundRect">
            <a:avLst>
              <a:gd name="adj" fmla="val 50000"/>
            </a:avLst>
          </a:prstGeom>
          <a:solidFill>
            <a:schemeClr val="accent1">
              <a:alpha val="80000"/>
            </a:schemeClr>
          </a:solidFill>
          <a:ln>
            <a:solidFill>
              <a:schemeClr val="accent2">
                <a:alpha val="80000"/>
              </a:schemeClr>
            </a:solidFill>
          </a:ln>
        </p:spPr>
        <p:txBody>
          <a:bodyPr anchor="ctr" anchorCtr="0">
            <a:noAutofit/>
          </a:bodyPr>
          <a:lstStyle>
            <a:lvl1pPr marL="0" indent="0" algn="ctr">
              <a:spcBef>
                <a:spcPts val="0"/>
              </a:spcBef>
              <a:spcAft>
                <a:spcPts val="0"/>
              </a:spcAft>
              <a:buNone/>
              <a:defRPr sz="2200" b="1">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73706" y="3657600"/>
            <a:ext cx="3657600" cy="2743199"/>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7871C3DA-6F16-104C-8A75-F5D4B16B9338}" type="datetime1">
              <a:rPr lang="en-GB" smtClean="0"/>
              <a:t>19/05/2020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ound Same Side Corner Rectangle 6"/>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65371667-2819-2E4A-A315-0FA21E44A18F}" type="datetime1">
              <a:rPr lang="en-GB" smtClean="0"/>
              <a:t>19/05/2020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C30EFC-2B75-A841-84D8-5C415440AF0D}" type="datetime1">
              <a:rPr lang="en-GB" smtClean="0"/>
              <a:t>19/05/2020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3" name="Rounded Rectangle 32"/>
          <p:cNvSpPr/>
          <p:nvPr/>
        </p:nvSpPr>
        <p:spPr>
          <a:xfrm>
            <a:off x="366713" y="1447800"/>
            <a:ext cx="3748087" cy="4800600"/>
          </a:xfrm>
          <a:prstGeom prst="roundRect">
            <a:avLst/>
          </a:prstGeom>
          <a:solidFill>
            <a:schemeClr val="accent1">
              <a:alpha val="60000"/>
            </a:schemeClr>
          </a:solidFill>
          <a:ln w="63500">
            <a:solidFill>
              <a:schemeClr val="accent2">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533399" y="1676400"/>
            <a:ext cx="3429000" cy="1066800"/>
          </a:xfrm>
        </p:spPr>
        <p:txBody>
          <a:bodyPr anchor="b"/>
          <a:lstStyle>
            <a:lvl1pPr algn="ctr">
              <a:lnSpc>
                <a:spcPct val="100000"/>
              </a:lnSpc>
              <a:defRPr sz="3000" b="0"/>
            </a:lvl1pPr>
          </a:lstStyle>
          <a:p>
            <a:r>
              <a:rPr lang="en-GB"/>
              <a:t>Click to edit Master title style</a:t>
            </a:r>
            <a:endParaRPr/>
          </a:p>
        </p:txBody>
      </p:sp>
      <p:sp>
        <p:nvSpPr>
          <p:cNvPr id="3" name="Content Placeholder 2"/>
          <p:cNvSpPr>
            <a:spLocks noGrp="1"/>
          </p:cNvSpPr>
          <p:nvPr>
            <p:ph idx="1"/>
          </p:nvPr>
        </p:nvSpPr>
        <p:spPr>
          <a:xfrm>
            <a:off x="4504766" y="990600"/>
            <a:ext cx="4258234" cy="52578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400" y="2850775"/>
            <a:ext cx="3429000" cy="3169025"/>
          </a:xfrm>
        </p:spPr>
        <p:txBody>
          <a:bodyPr>
            <a:normAutofit/>
          </a:bodyPr>
          <a:lstStyle>
            <a:lvl1pPr marL="0" indent="0" algn="ctr">
              <a:spcAft>
                <a:spcPts val="1000"/>
              </a:spcAft>
              <a:buNone/>
              <a:defRPr sz="16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9E0C7BC-C0C6-E14A-819B-232E9073641C}"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4" name="Rectangle 33"/>
          <p:cNvSpPr/>
          <p:nvPr/>
        </p:nvSpPr>
        <p:spPr>
          <a:xfrm>
            <a:off x="9144" y="2476500"/>
            <a:ext cx="9125712" cy="43688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6" name="Straight Connector 35"/>
          <p:cNvCxnSpPr/>
          <p:nvPr/>
        </p:nvCxnSpPr>
        <p:spPr>
          <a:xfrm>
            <a:off x="9144" y="24765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sp>
        <p:nvSpPr>
          <p:cNvPr id="5" name="Date Placeholder 4"/>
          <p:cNvSpPr>
            <a:spLocks noGrp="1"/>
          </p:cNvSpPr>
          <p:nvPr>
            <p:ph type="dt" sz="half" idx="10"/>
          </p:nvPr>
        </p:nvSpPr>
        <p:spPr/>
        <p:txBody>
          <a:bodyPr/>
          <a:lstStyle/>
          <a:p>
            <a:fld id="{642463CE-F7CA-9A45-8F46-3C7B8EE8DD28}"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2" name="Title 1"/>
          <p:cNvSpPr>
            <a:spLocks noGrp="1"/>
          </p:cNvSpPr>
          <p:nvPr>
            <p:ph type="title"/>
          </p:nvPr>
        </p:nvSpPr>
        <p:spPr>
          <a:xfrm>
            <a:off x="4477870" y="990600"/>
            <a:ext cx="3951755" cy="1431832"/>
          </a:xfrm>
        </p:spPr>
        <p:txBody>
          <a:bodyPr anchor="b"/>
          <a:lstStyle>
            <a:lvl1pPr algn="l">
              <a:lnSpc>
                <a:spcPct val="100000"/>
              </a:lnSpc>
              <a:defRPr sz="3000" b="0"/>
            </a:lvl1pPr>
          </a:lstStyle>
          <a:p>
            <a:r>
              <a:rPr lang="en-GB"/>
              <a:t>Click to edit Master title style</a:t>
            </a:r>
            <a:endParaRPr/>
          </a:p>
        </p:txBody>
      </p:sp>
      <p:sp>
        <p:nvSpPr>
          <p:cNvPr id="3" name="Picture Placeholder 2"/>
          <p:cNvSpPr>
            <a:spLocks noGrp="1"/>
          </p:cNvSpPr>
          <p:nvPr>
            <p:ph type="pic" idx="1"/>
          </p:nvPr>
        </p:nvSpPr>
        <p:spPr>
          <a:xfrm rot="21416935">
            <a:off x="414291" y="1321671"/>
            <a:ext cx="3703911" cy="5202978"/>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4477870" y="2547938"/>
            <a:ext cx="3951755" cy="3700462"/>
          </a:xfrm>
        </p:spPr>
        <p:txBody>
          <a:bodyPr>
            <a:normAutofit/>
          </a:bodyPr>
          <a:lstStyle>
            <a:lvl1pPr marL="0" indent="0">
              <a:spcAft>
                <a:spcPts val="10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grpSp>
        <p:nvGrpSpPr>
          <p:cNvPr id="34" name="Group 33"/>
          <p:cNvGrpSpPr/>
          <p:nvPr/>
        </p:nvGrpSpPr>
        <p:grpSpPr>
          <a:xfrm>
            <a:off x="9144" y="3810000"/>
            <a:ext cx="9125712" cy="3035300"/>
            <a:chOff x="9144" y="3810000"/>
            <a:chExt cx="9125712" cy="3035300"/>
          </a:xfrm>
        </p:grpSpPr>
        <p:sp>
          <p:nvSpPr>
            <p:cNvPr id="35" name="Rectangle 34"/>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6" name="Straight Connector 35"/>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5" name="Date Placeholder 4"/>
          <p:cNvSpPr>
            <a:spLocks noGrp="1"/>
          </p:cNvSpPr>
          <p:nvPr>
            <p:ph type="dt" sz="half" idx="10"/>
          </p:nvPr>
        </p:nvSpPr>
        <p:spPr/>
        <p:txBody>
          <a:bodyPr/>
          <a:lstStyle/>
          <a:p>
            <a:fld id="{A82BEA35-3A56-F642-BAB3-9EE10D9AD8A2}"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3" name="Picture Placeholder 2"/>
          <p:cNvSpPr>
            <a:spLocks noGrp="1"/>
          </p:cNvSpPr>
          <p:nvPr>
            <p:ph type="pic" idx="1"/>
          </p:nvPr>
        </p:nvSpPr>
        <p:spPr>
          <a:xfrm rot="21338992">
            <a:off x="2407361" y="921379"/>
            <a:ext cx="4329278" cy="3340716"/>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713232" y="5105399"/>
            <a:ext cx="7717536" cy="1281953"/>
          </a:xfrm>
        </p:spPr>
        <p:txBody>
          <a:bodyPr>
            <a:normAutofit/>
          </a:bodyPr>
          <a:lstStyle>
            <a:lvl1pPr marL="0" indent="0" algn="ctr">
              <a:spcBef>
                <a:spcPts val="0"/>
              </a:spcBef>
              <a:spcAft>
                <a:spcPts val="3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en-GB"/>
              <a:t>Click to edit Master title style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2 Pictures above Caption">
    <p:spTree>
      <p:nvGrpSpPr>
        <p:cNvPr id="1" name=""/>
        <p:cNvGrpSpPr/>
        <p:nvPr/>
      </p:nvGrpSpPr>
      <p:grpSpPr>
        <a:xfrm>
          <a:off x="0" y="0"/>
          <a:ext cx="0" cy="0"/>
          <a:chOff x="0" y="0"/>
          <a:chExt cx="0" cy="0"/>
        </a:xfrm>
      </p:grpSpPr>
      <p:grpSp>
        <p:nvGrpSpPr>
          <p:cNvPr id="36" name="Group 35"/>
          <p:cNvGrpSpPr/>
          <p:nvPr/>
        </p:nvGrpSpPr>
        <p:grpSpPr>
          <a:xfrm>
            <a:off x="9144" y="3810000"/>
            <a:ext cx="9125712" cy="3035300"/>
            <a:chOff x="9144" y="3810000"/>
            <a:chExt cx="9125712" cy="3035300"/>
          </a:xfrm>
        </p:grpSpPr>
        <p:sp>
          <p:nvSpPr>
            <p:cNvPr id="33" name="Rectangle 32"/>
            <p:cNvSpPr/>
            <p:nvPr/>
          </p:nvSpPr>
          <p:spPr>
            <a:xfrm>
              <a:off x="9144" y="3810000"/>
              <a:ext cx="9125712" cy="3035300"/>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35" name="Straight Connector 34"/>
            <p:cNvCxnSpPr/>
            <p:nvPr/>
          </p:nvCxnSpPr>
          <p:spPr>
            <a:xfrm>
              <a:off x="9144" y="3810000"/>
              <a:ext cx="9125712" cy="1588"/>
            </a:xfrm>
            <a:prstGeom prst="line">
              <a:avLst/>
            </a:prstGeom>
            <a:ln w="25400">
              <a:solidFill>
                <a:schemeClr val="accent2">
                  <a:alpha val="40000"/>
                </a:schemeClr>
              </a:solidFill>
            </a:ln>
          </p:spPr>
          <p:style>
            <a:lnRef idx="1">
              <a:schemeClr val="accent1"/>
            </a:lnRef>
            <a:fillRef idx="0">
              <a:schemeClr val="accent1"/>
            </a:fillRef>
            <a:effectRef idx="0">
              <a:schemeClr val="accent1"/>
            </a:effectRef>
            <a:fontRef idx="minor">
              <a:schemeClr val="tx1"/>
            </a:fontRef>
          </p:style>
        </p:cxnSp>
      </p:grpSp>
      <p:sp>
        <p:nvSpPr>
          <p:cNvPr id="5" name="Date Placeholder 4"/>
          <p:cNvSpPr>
            <a:spLocks noGrp="1"/>
          </p:cNvSpPr>
          <p:nvPr>
            <p:ph type="dt" sz="half" idx="10"/>
          </p:nvPr>
        </p:nvSpPr>
        <p:spPr/>
        <p:txBody>
          <a:bodyPr/>
          <a:lstStyle/>
          <a:p>
            <a:fld id="{8679B867-4B74-A543-83F3-82A5FCB6957E}"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3" name="Picture Placeholder 2"/>
          <p:cNvSpPr>
            <a:spLocks noGrp="1"/>
          </p:cNvSpPr>
          <p:nvPr>
            <p:ph type="pic" idx="1"/>
          </p:nvPr>
        </p:nvSpPr>
        <p:spPr>
          <a:xfrm rot="21338992">
            <a:off x="4305320" y="997812"/>
            <a:ext cx="4329278" cy="3178754"/>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
        <p:nvSpPr>
          <p:cNvPr id="4" name="Text Placeholder 3"/>
          <p:cNvSpPr>
            <a:spLocks noGrp="1"/>
          </p:cNvSpPr>
          <p:nvPr>
            <p:ph type="body" sz="half" idx="2"/>
          </p:nvPr>
        </p:nvSpPr>
        <p:spPr>
          <a:xfrm>
            <a:off x="713232" y="5105399"/>
            <a:ext cx="7717536" cy="1281953"/>
          </a:xfrm>
        </p:spPr>
        <p:txBody>
          <a:bodyPr>
            <a:normAutofit/>
          </a:bodyPr>
          <a:lstStyle>
            <a:lvl1pPr marL="0" indent="0" algn="ctr">
              <a:spcBef>
                <a:spcPts val="0"/>
              </a:spcBef>
              <a:spcAft>
                <a:spcPts val="300"/>
              </a:spcAft>
              <a:buNone/>
              <a:defRPr sz="1800">
                <a:effectLs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 name="Title 1"/>
          <p:cNvSpPr>
            <a:spLocks noGrp="1"/>
          </p:cNvSpPr>
          <p:nvPr>
            <p:ph type="title"/>
          </p:nvPr>
        </p:nvSpPr>
        <p:spPr>
          <a:xfrm>
            <a:off x="712788" y="4444533"/>
            <a:ext cx="7716838" cy="723620"/>
          </a:xfrm>
        </p:spPr>
        <p:txBody>
          <a:bodyPr anchor="b"/>
          <a:lstStyle>
            <a:lvl1pPr algn="ctr">
              <a:lnSpc>
                <a:spcPct val="100000"/>
              </a:lnSpc>
              <a:defRPr sz="3600" b="0"/>
            </a:lvl1pPr>
          </a:lstStyle>
          <a:p>
            <a:r>
              <a:rPr lang="en-GB"/>
              <a:t>Click to edit Master title style</a:t>
            </a:r>
            <a:endParaRPr/>
          </a:p>
        </p:txBody>
      </p:sp>
      <p:sp>
        <p:nvSpPr>
          <p:cNvPr id="34" name="Picture Placeholder 2"/>
          <p:cNvSpPr>
            <a:spLocks noGrp="1"/>
          </p:cNvSpPr>
          <p:nvPr>
            <p:ph type="pic" idx="13"/>
          </p:nvPr>
        </p:nvSpPr>
        <p:spPr>
          <a:xfrm rot="153739">
            <a:off x="451737" y="946831"/>
            <a:ext cx="4329278" cy="3178754"/>
          </a:xfrm>
          <a:prstGeom prst="roundRect">
            <a:avLst>
              <a:gd name="adj" fmla="val 7476"/>
            </a:avLst>
          </a:prstGeom>
          <a:ln w="63500">
            <a:solidFill>
              <a:schemeClr val="accent2"/>
            </a:solidFill>
          </a:ln>
        </p:spPr>
        <p:txBody>
          <a:bodyPr>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ound Same Side Corner Rectangle 7"/>
          <p:cNvSpPr/>
          <p:nvPr/>
        </p:nvSpPr>
        <p:spPr>
          <a:xfrm rot="16200000">
            <a:off x="3974664" y="-2347475"/>
            <a:ext cx="1450260" cy="8888412"/>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normAutofit/>
          </a:bodyPr>
          <a:lstStyle>
            <a:lvl1pPr>
              <a:defRPr sz="2200"/>
            </a:lvl1pPr>
            <a:lvl2pPr>
              <a:defRPr sz="2000"/>
            </a:lvl2pPr>
            <a:lvl3pPr>
              <a:defRPr sz="1800"/>
            </a:lvl3pPr>
            <a:lvl4pPr>
              <a:defRPr sz="1800"/>
            </a:lvl4pPr>
            <a:lvl5pPr>
              <a:defRPr sz="18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B07B65EE-3DC9-CA4D-B1F9-143262D40BE4}" type="datetime1">
              <a:rPr lang="en-GB" smtClean="0"/>
              <a:t>19/05/2020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8" name="Round Same Side Corner Rectangle 7"/>
          <p:cNvSpPr/>
          <p:nvPr/>
        </p:nvSpPr>
        <p:spPr>
          <a:xfrm>
            <a:off x="7299292" y="443753"/>
            <a:ext cx="1535425" cy="6400800"/>
          </a:xfrm>
          <a:prstGeom prst="round2SameRect">
            <a:avLst>
              <a:gd name="adj1" fmla="val 50000"/>
              <a:gd name="adj2" fmla="val 0"/>
            </a:avLst>
          </a:prstGeom>
          <a:solidFill>
            <a:srgbClr val="073779">
              <a:alpha val="30000"/>
            </a:srgbClr>
          </a:solidFill>
          <a:ln w="25400">
            <a:solidFill>
              <a:schemeClr val="accent2">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 name="Vertical Title 1"/>
          <p:cNvSpPr>
            <a:spLocks noGrp="1"/>
          </p:cNvSpPr>
          <p:nvPr>
            <p:ph type="title" orient="vert"/>
          </p:nvPr>
        </p:nvSpPr>
        <p:spPr>
          <a:xfrm>
            <a:off x="7318248" y="914400"/>
            <a:ext cx="1444752" cy="54864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712787" y="1183341"/>
            <a:ext cx="6104871" cy="5217458"/>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D701BE58-CCD1-5546-A3B9-9A3E1F049A3C}" type="datetime1">
              <a:rPr lang="en-GB" smtClean="0"/>
              <a:t>19/05/2020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E4AAA4-6363-4581-962D-1ACCC2D600C5}"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4710953" y="1828801"/>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DC0DFC3A-43C9-8C4B-90E0-7188C221ABF2}" type="datetime1">
              <a:rPr lang="en-GB" smtClean="0"/>
              <a:t>19/05/2020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E4AAA4-6363-4581-962D-1ACCC2D600C5}" type="slidenum">
              <a:rPr lang="en-US" smtClean="0"/>
              <a:t>‹#›</a:t>
            </a:fld>
            <a:endParaRPr lang="en-US"/>
          </a:p>
        </p:txBody>
      </p:sp>
      <p:sp>
        <p:nvSpPr>
          <p:cNvPr id="10" name="Content Placeholder 2"/>
          <p:cNvSpPr>
            <a:spLocks noGrp="1"/>
          </p:cNvSpPr>
          <p:nvPr>
            <p:ph sz="half" idx="13"/>
          </p:nvPr>
        </p:nvSpPr>
        <p:spPr>
          <a:xfrm>
            <a:off x="4710953" y="3991816"/>
            <a:ext cx="3657600" cy="20574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1" name="Content Placeholder 2"/>
          <p:cNvSpPr>
            <a:spLocks noGrp="1"/>
          </p:cNvSpPr>
          <p:nvPr>
            <p:ph sz="half" idx="14"/>
          </p:nvPr>
        </p:nvSpPr>
        <p:spPr>
          <a:xfrm>
            <a:off x="779462" y="1828800"/>
            <a:ext cx="3657600" cy="4219575"/>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TextSlideOverlay.png"/>
          <p:cNvPicPr>
            <a:picLocks noChangeAspect="1"/>
          </p:cNvPicPr>
          <p:nvPr/>
        </p:nvPicPr>
        <p:blipFill>
          <a:blip r:embed="rId17"/>
          <a:stretch>
            <a:fillRect/>
          </a:stretch>
        </p:blipFill>
        <p:spPr>
          <a:xfrm>
            <a:off x="0" y="0"/>
            <a:ext cx="9144000" cy="6858000"/>
          </a:xfrm>
          <a:prstGeom prst="rect">
            <a:avLst/>
          </a:prstGeom>
        </p:spPr>
      </p:pic>
      <p:grpSp>
        <p:nvGrpSpPr>
          <p:cNvPr id="8" name="Group 7"/>
          <p:cNvGrpSpPr/>
          <p:nvPr/>
        </p:nvGrpSpPr>
        <p:grpSpPr>
          <a:xfrm>
            <a:off x="-573169" y="-607194"/>
            <a:ext cx="7563453" cy="1983277"/>
            <a:chOff x="-573169" y="-607194"/>
            <a:chExt cx="7563453" cy="1983277"/>
          </a:xfrm>
        </p:grpSpPr>
        <p:grpSp>
          <p:nvGrpSpPr>
            <p:cNvPr id="9" name="Group 32"/>
            <p:cNvGrpSpPr/>
            <p:nvPr userDrawn="1"/>
          </p:nvGrpSpPr>
          <p:grpSpPr>
            <a:xfrm>
              <a:off x="-263314" y="-607194"/>
              <a:ext cx="7253598" cy="1983277"/>
              <a:chOff x="-263314" y="-607194"/>
              <a:chExt cx="7253598" cy="1983277"/>
            </a:xfrm>
          </p:grpSpPr>
          <p:sp>
            <p:nvSpPr>
              <p:cNvPr id="11" name="Oval 10"/>
              <p:cNvSpPr/>
              <p:nvPr userDrawn="1"/>
            </p:nvSpPr>
            <p:spPr>
              <a:xfrm rot="4368687">
                <a:off x="2839420" y="-41330"/>
                <a:ext cx="581935" cy="790091"/>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2" name="Oval 11"/>
              <p:cNvSpPr/>
              <p:nvPr userDrawn="1"/>
            </p:nvSpPr>
            <p:spPr>
              <a:xfrm>
                <a:off x="334576" y="12540"/>
                <a:ext cx="1189424" cy="10121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3" name="Arc 12"/>
              <p:cNvSpPr/>
              <p:nvPr userDrawn="1"/>
            </p:nvSpPr>
            <p:spPr>
              <a:xfrm rot="6387309">
                <a:off x="5839613" y="-548177"/>
                <a:ext cx="1106354" cy="1194988"/>
              </a:xfrm>
              <a:prstGeom prst="arc">
                <a:avLst>
                  <a:gd name="adj1" fmla="val 15179737"/>
                  <a:gd name="adj2" fmla="val 444802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4" name="Oval 13"/>
              <p:cNvSpPr/>
              <p:nvPr userDrawn="1"/>
            </p:nvSpPr>
            <p:spPr>
              <a:xfrm>
                <a:off x="5472545" y="62345"/>
                <a:ext cx="609600" cy="49127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5" name="Pie 14"/>
              <p:cNvSpPr/>
              <p:nvPr userDrawn="1"/>
            </p:nvSpPr>
            <p:spPr>
              <a:xfrm>
                <a:off x="-7411" y="-607194"/>
                <a:ext cx="1385455" cy="1205753"/>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6" name="Pie 15"/>
              <p:cNvSpPr/>
              <p:nvPr userDrawn="1"/>
            </p:nvSpPr>
            <p:spPr>
              <a:xfrm>
                <a:off x="1905000" y="-402266"/>
                <a:ext cx="1600200" cy="8001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7" name="Oval 16"/>
              <p:cNvSpPr/>
              <p:nvPr userDrawn="1"/>
            </p:nvSpPr>
            <p:spPr>
              <a:xfrm>
                <a:off x="2631141" y="762000"/>
                <a:ext cx="416859" cy="41685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8" name="Oval 17"/>
              <p:cNvSpPr/>
              <p:nvPr userDrawn="1"/>
            </p:nvSpPr>
            <p:spPr>
              <a:xfrm rot="2510439">
                <a:off x="170710" y="163548"/>
                <a:ext cx="778552" cy="982318"/>
              </a:xfrm>
              <a:prstGeom prst="ellipse">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9" name="Pie 18"/>
              <p:cNvSpPr/>
              <p:nvPr userDrawn="1"/>
            </p:nvSpPr>
            <p:spPr>
              <a:xfrm rot="16200000">
                <a:off x="-263314" y="842683"/>
                <a:ext cx="533400" cy="5334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0" name="Oval 19"/>
              <p:cNvSpPr/>
              <p:nvPr userDrawn="1"/>
            </p:nvSpPr>
            <p:spPr>
              <a:xfrm>
                <a:off x="1558635" y="491274"/>
                <a:ext cx="228600" cy="1945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1" name="Pie 20"/>
              <p:cNvSpPr/>
              <p:nvPr userDrawn="1"/>
            </p:nvSpPr>
            <p:spPr>
              <a:xfrm>
                <a:off x="990600" y="-603972"/>
                <a:ext cx="1385455" cy="1205753"/>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2" name="Pie 21"/>
              <p:cNvSpPr/>
              <p:nvPr userDrawn="1"/>
            </p:nvSpPr>
            <p:spPr>
              <a:xfrm>
                <a:off x="5181600" y="-343143"/>
                <a:ext cx="1600200" cy="6858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3" name="Oval 22"/>
              <p:cNvSpPr/>
              <p:nvPr userDrawn="1"/>
            </p:nvSpPr>
            <p:spPr>
              <a:xfrm>
                <a:off x="5728855" y="62345"/>
                <a:ext cx="685800" cy="5334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4" name="Pie 23"/>
              <p:cNvSpPr/>
              <p:nvPr userDrawn="1"/>
            </p:nvSpPr>
            <p:spPr>
              <a:xfrm>
                <a:off x="6136341" y="-257607"/>
                <a:ext cx="838200" cy="527288"/>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5" name="Oval 24"/>
              <p:cNvSpPr/>
              <p:nvPr userDrawn="1"/>
            </p:nvSpPr>
            <p:spPr>
              <a:xfrm rot="4368687">
                <a:off x="3664192" y="-146482"/>
                <a:ext cx="581935" cy="909203"/>
              </a:xfrm>
              <a:prstGeom prst="ellipse">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6" name="Pie 25"/>
              <p:cNvSpPr/>
              <p:nvPr userDrawn="1"/>
            </p:nvSpPr>
            <p:spPr>
              <a:xfrm>
                <a:off x="4384965" y="-146937"/>
                <a:ext cx="300317" cy="300317"/>
              </a:xfrm>
              <a:prstGeom prst="pie">
                <a:avLst>
                  <a:gd name="adj1" fmla="val 0"/>
                  <a:gd name="adj2" fmla="val 10777084"/>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7" name="Pie 26"/>
              <p:cNvSpPr/>
              <p:nvPr userDrawn="1"/>
            </p:nvSpPr>
            <p:spPr>
              <a:xfrm>
                <a:off x="4756593" y="-119227"/>
                <a:ext cx="182880" cy="2286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8" name="Pie 27"/>
              <p:cNvSpPr/>
              <p:nvPr userDrawn="1"/>
            </p:nvSpPr>
            <p:spPr>
              <a:xfrm>
                <a:off x="5029200" y="-114543"/>
                <a:ext cx="228600" cy="228600"/>
              </a:xfrm>
              <a:prstGeom prst="pie">
                <a:avLst>
                  <a:gd name="adj1" fmla="val 0"/>
                  <a:gd name="adj2" fmla="val 10777084"/>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29" name="Oval 28"/>
              <p:cNvSpPr/>
              <p:nvPr userDrawn="1"/>
            </p:nvSpPr>
            <p:spPr>
              <a:xfrm>
                <a:off x="2403765" y="0"/>
                <a:ext cx="665018" cy="66501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30" name="Pie 29"/>
              <p:cNvSpPr/>
              <p:nvPr userDrawn="1"/>
            </p:nvSpPr>
            <p:spPr>
              <a:xfrm>
                <a:off x="3012141" y="-299172"/>
                <a:ext cx="838200" cy="609600"/>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10" name="Pie 9"/>
            <p:cNvSpPr/>
            <p:nvPr userDrawn="1"/>
          </p:nvSpPr>
          <p:spPr>
            <a:xfrm rot="16200000">
              <a:off x="-431058" y="-79768"/>
              <a:ext cx="852056" cy="1136277"/>
            </a:xfrm>
            <a:prstGeom prst="pie">
              <a:avLst>
                <a:gd name="adj1" fmla="val 0"/>
                <a:gd name="adj2" fmla="val 10800065"/>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grpSp>
      <p:sp>
        <p:nvSpPr>
          <p:cNvPr id="2" name="Title Placeholder 1"/>
          <p:cNvSpPr>
            <a:spLocks noGrp="1"/>
          </p:cNvSpPr>
          <p:nvPr>
            <p:ph type="title"/>
          </p:nvPr>
        </p:nvSpPr>
        <p:spPr>
          <a:xfrm>
            <a:off x="712788" y="1371600"/>
            <a:ext cx="7716837" cy="1447800"/>
          </a:xfrm>
          <a:prstGeom prst="rect">
            <a:avLst/>
          </a:prstGeom>
        </p:spPr>
        <p:txBody>
          <a:bodyPr vert="horz" lIns="91440" tIns="45720" rIns="91440" bIns="45720" rtlCol="0" anchor="ctr">
            <a:noAutofit/>
          </a:bodyPr>
          <a:lstStyle/>
          <a:p>
            <a:r>
              <a:rPr lang="en-GB"/>
              <a:t>Click to edit Master title style</a:t>
            </a:r>
            <a:endParaRPr/>
          </a:p>
        </p:txBody>
      </p:sp>
      <p:sp>
        <p:nvSpPr>
          <p:cNvPr id="3" name="Text Placeholder 2"/>
          <p:cNvSpPr>
            <a:spLocks noGrp="1"/>
          </p:cNvSpPr>
          <p:nvPr>
            <p:ph type="body" idx="1"/>
          </p:nvPr>
        </p:nvSpPr>
        <p:spPr>
          <a:xfrm>
            <a:off x="712788" y="3012142"/>
            <a:ext cx="7716838" cy="338865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77040" y="300690"/>
            <a:ext cx="2743200" cy="182880"/>
          </a:xfrm>
          <a:prstGeom prst="rect">
            <a:avLst/>
          </a:prstGeom>
        </p:spPr>
        <p:txBody>
          <a:bodyPr vert="horz" lIns="91440" tIns="45720" rIns="91440" bIns="45720" rtlCol="0" anchor="ctr"/>
          <a:lstStyle>
            <a:lvl1pPr algn="l">
              <a:lnSpc>
                <a:spcPts val="1200"/>
              </a:lnSpc>
              <a:defRPr sz="1000" baseline="0">
                <a:solidFill>
                  <a:schemeClr val="bg1"/>
                </a:solidFill>
              </a:defRPr>
            </a:lvl1pPr>
          </a:lstStyle>
          <a:p>
            <a:fld id="{A55E5497-A9E5-8442-914F-D33608B013AE}" type="datetime1">
              <a:rPr lang="en-GB" smtClean="0"/>
              <a:t>19/05/2020</a:t>
            </a:fld>
            <a:endParaRPr lang="en-US"/>
          </a:p>
        </p:txBody>
      </p:sp>
      <p:sp>
        <p:nvSpPr>
          <p:cNvPr id="5" name="Footer Placeholder 4"/>
          <p:cNvSpPr>
            <a:spLocks noGrp="1"/>
          </p:cNvSpPr>
          <p:nvPr>
            <p:ph type="ftr" sz="quarter" idx="3"/>
          </p:nvPr>
        </p:nvSpPr>
        <p:spPr>
          <a:xfrm>
            <a:off x="76200" y="116541"/>
            <a:ext cx="2743200" cy="182880"/>
          </a:xfrm>
          <a:prstGeom prst="rect">
            <a:avLst/>
          </a:prstGeom>
        </p:spPr>
        <p:txBody>
          <a:bodyPr vert="horz" lIns="91440" tIns="45720" rIns="91440" bIns="45720" rtlCol="0" anchor="ctr"/>
          <a:lstStyle>
            <a:lvl1pPr algn="l">
              <a:lnSpc>
                <a:spcPts val="1200"/>
              </a:lnSpc>
              <a:defRPr sz="1000" baseline="0">
                <a:solidFill>
                  <a:schemeClr val="bg1"/>
                </a:solidFill>
              </a:defRPr>
            </a:lvl1pPr>
          </a:lstStyle>
          <a:p>
            <a:endParaRPr lang="en-US"/>
          </a:p>
        </p:txBody>
      </p:sp>
      <p:sp>
        <p:nvSpPr>
          <p:cNvPr id="6" name="Slide Number Placeholder 5"/>
          <p:cNvSpPr>
            <a:spLocks noGrp="1"/>
          </p:cNvSpPr>
          <p:nvPr>
            <p:ph type="sldNum" sz="quarter" idx="4"/>
          </p:nvPr>
        </p:nvSpPr>
        <p:spPr>
          <a:xfrm>
            <a:off x="76200" y="605491"/>
            <a:ext cx="1385887" cy="232710"/>
          </a:xfrm>
          <a:prstGeom prst="rect">
            <a:avLst/>
          </a:prstGeom>
        </p:spPr>
        <p:txBody>
          <a:bodyPr vert="horz" lIns="91440" tIns="45720" rIns="91440" bIns="45720" rtlCol="0" anchor="ctr"/>
          <a:lstStyle>
            <a:lvl1pPr algn="l">
              <a:defRPr sz="1200">
                <a:solidFill>
                  <a:schemeClr val="bg1"/>
                </a:solidFill>
              </a:defRPr>
            </a:lvl1pPr>
          </a:lstStyle>
          <a:p>
            <a:fld id="{93E4AAA4-6363-4581-962D-1ACCC2D600C5}" type="slidenum">
              <a:rPr lang="en-US" smtClean="0"/>
              <a:t>‹#›</a:t>
            </a:fld>
            <a:endParaRPr lang="en-US"/>
          </a:p>
        </p:txBody>
      </p:sp>
      <p:sp>
        <p:nvSpPr>
          <p:cNvPr id="31" name="Rectangle 30"/>
          <p:cNvSpPr/>
          <p:nvPr/>
        </p:nvSpPr>
        <p:spPr>
          <a:xfrm>
            <a:off x="0" y="0"/>
            <a:ext cx="9144000" cy="6858000"/>
          </a:xfrm>
          <a:prstGeom prst="rect">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 id="2147484049" r:id="rId12"/>
    <p:sldLayoutId id="2147484050" r:id="rId13"/>
    <p:sldLayoutId id="2147484051" r:id="rId14"/>
    <p:sldLayoutId id="2147484052" r:id="rId15"/>
  </p:sldLayoutIdLst>
  <p:hf hdr="0" ftr="0" dt="0"/>
  <p:txStyles>
    <p:titleStyle>
      <a:lvl1pPr algn="l" defTabSz="914400" rtl="0" eaLnBrk="1" latinLnBrk="0" hangingPunct="1">
        <a:lnSpc>
          <a:spcPts val="5600"/>
        </a:lnSpc>
        <a:spcBef>
          <a:spcPct val="0"/>
        </a:spcBef>
        <a:buNone/>
        <a:defRPr sz="4600" kern="1200">
          <a:solidFill>
            <a:schemeClr val="bg1"/>
          </a:solidFill>
          <a:latin typeface="+mj-lt"/>
          <a:ea typeface="+mj-ea"/>
          <a:cs typeface="+mj-cs"/>
        </a:defRPr>
      </a:lvl1pPr>
    </p:titleStyle>
    <p:bodyStyle>
      <a:lvl1pPr marL="342900" indent="-342900" algn="l" defTabSz="914400" rtl="0" eaLnBrk="1" latinLnBrk="0" hangingPunct="1">
        <a:spcBef>
          <a:spcPts val="0"/>
        </a:spcBef>
        <a:spcAft>
          <a:spcPts val="2000"/>
        </a:spcAft>
        <a:buFontTx/>
        <a:buBlip>
          <a:blip r:embed="rId18"/>
        </a:buBlip>
        <a:defRPr sz="2400" kern="1200">
          <a:solidFill>
            <a:schemeClr val="bg1"/>
          </a:solidFill>
          <a:effectLst>
            <a:outerShdw blurRad="38100" dist="38100" dir="2700000" algn="tl">
              <a:srgbClr val="000000">
                <a:alpha val="43137"/>
              </a:srgbClr>
            </a:outerShdw>
          </a:effectLst>
          <a:latin typeface="+mn-lt"/>
          <a:ea typeface="+mn-ea"/>
          <a:cs typeface="+mn-cs"/>
        </a:defRPr>
      </a:lvl1pPr>
      <a:lvl2pPr marL="631825" indent="-282575" algn="l" defTabSz="914400" rtl="0" eaLnBrk="1" latinLnBrk="0" hangingPunct="1">
        <a:spcBef>
          <a:spcPts val="0"/>
        </a:spcBef>
        <a:spcAft>
          <a:spcPts val="1000"/>
        </a:spcAft>
        <a:buFontTx/>
        <a:buBlip>
          <a:blip r:embed="rId18"/>
        </a:buBlip>
        <a:defRPr sz="2200" kern="1200">
          <a:solidFill>
            <a:schemeClr val="bg1"/>
          </a:solidFill>
          <a:effectLst>
            <a:outerShdw blurRad="38100" dist="38100" dir="2700000" algn="tl">
              <a:srgbClr val="000000">
                <a:alpha val="43137"/>
              </a:srgbClr>
            </a:outerShdw>
          </a:effectLst>
          <a:latin typeface="+mn-lt"/>
          <a:ea typeface="+mn-ea"/>
          <a:cs typeface="+mn-cs"/>
        </a:defRPr>
      </a:lvl2pPr>
      <a:lvl3pPr marL="914400" indent="-282575" algn="l" defTabSz="914400" rtl="0" eaLnBrk="1" latinLnBrk="0" hangingPunct="1">
        <a:spcBef>
          <a:spcPts val="0"/>
        </a:spcBef>
        <a:spcAft>
          <a:spcPts val="1000"/>
        </a:spcAft>
        <a:buFontTx/>
        <a:buBlip>
          <a:blip r:embed="rId18"/>
        </a:buBlip>
        <a:defRPr sz="2000" kern="1200">
          <a:solidFill>
            <a:schemeClr val="bg1"/>
          </a:solidFill>
          <a:effectLst>
            <a:outerShdw blurRad="38100" dist="38100" dir="2700000" algn="tl">
              <a:srgbClr val="000000">
                <a:alpha val="43137"/>
              </a:srgbClr>
            </a:outerShdw>
          </a:effectLst>
          <a:latin typeface="+mn-lt"/>
          <a:ea typeface="+mn-ea"/>
          <a:cs typeface="+mn-cs"/>
        </a:defRPr>
      </a:lvl3pPr>
      <a:lvl4pPr marL="1196975" indent="-282575" algn="l" defTabSz="914400" rtl="0" eaLnBrk="1" latinLnBrk="0" hangingPunct="1">
        <a:spcBef>
          <a:spcPts val="0"/>
        </a:spcBef>
        <a:spcAft>
          <a:spcPts val="1000"/>
        </a:spcAft>
        <a:buFontTx/>
        <a:buBlip>
          <a:blip r:embed="rId18"/>
        </a:buBlip>
        <a:defRPr sz="1800" kern="1200">
          <a:solidFill>
            <a:schemeClr val="bg1"/>
          </a:solidFill>
          <a:effectLst>
            <a:outerShdw blurRad="38100" dist="38100" dir="2700000" algn="tl">
              <a:srgbClr val="000000">
                <a:alpha val="43137"/>
              </a:srgbClr>
            </a:outerShdw>
          </a:effectLst>
          <a:latin typeface="+mn-lt"/>
          <a:ea typeface="+mn-ea"/>
          <a:cs typeface="+mn-cs"/>
        </a:defRPr>
      </a:lvl4pPr>
      <a:lvl5pPr marL="1492250" indent="-295275" algn="l" defTabSz="914400" rtl="0" eaLnBrk="1" latinLnBrk="0" hangingPunct="1">
        <a:spcBef>
          <a:spcPts val="0"/>
        </a:spcBef>
        <a:spcAft>
          <a:spcPts val="1000"/>
        </a:spcAft>
        <a:buFontTx/>
        <a:buBlip>
          <a:blip r:embed="rId18"/>
        </a:buBlip>
        <a:defRPr sz="1800" kern="1200">
          <a:solidFill>
            <a:schemeClr val="bg1"/>
          </a:solidFill>
          <a:effectLst>
            <a:outerShdw blurRad="38100" dist="38100" dir="2700000" algn="tl">
              <a:srgbClr val="000000">
                <a:alpha val="43137"/>
              </a:srgbClr>
            </a:outerShdw>
          </a:effectLst>
          <a:latin typeface="+mn-lt"/>
          <a:ea typeface="+mn-ea"/>
          <a:cs typeface="+mn-cs"/>
        </a:defRPr>
      </a:lvl5pPr>
      <a:lvl6pPr marL="1774825" indent="-288925" algn="l" defTabSz="914400" rtl="0" eaLnBrk="1" latinLnBrk="0" hangingPunct="1">
        <a:spcBef>
          <a:spcPts val="0"/>
        </a:spcBef>
        <a:spcAft>
          <a:spcPts val="600"/>
        </a:spcAft>
        <a:buFontTx/>
        <a:buBlip>
          <a:blip r:embed="rId18"/>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6pPr>
      <a:lvl7pPr marL="2055813" indent="-288925" algn="l" defTabSz="914400" rtl="0" eaLnBrk="1" latinLnBrk="0" hangingPunct="1">
        <a:spcBef>
          <a:spcPts val="0"/>
        </a:spcBef>
        <a:spcAft>
          <a:spcPts val="600"/>
        </a:spcAft>
        <a:buFontTx/>
        <a:buBlip>
          <a:blip r:embed="rId18"/>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7pPr>
      <a:lvl8pPr marL="2344738" indent="-288925" algn="l" defTabSz="914400" rtl="0" eaLnBrk="1" latinLnBrk="0" hangingPunct="1">
        <a:spcBef>
          <a:spcPts val="0"/>
        </a:spcBef>
        <a:spcAft>
          <a:spcPts val="600"/>
        </a:spcAft>
        <a:buFontTx/>
        <a:buBlip>
          <a:blip r:embed="rId18"/>
        </a:buBlip>
        <a:defRPr lang="en-US" sz="1800" kern="1200" dirty="0" smtClean="0">
          <a:solidFill>
            <a:schemeClr val="bg1"/>
          </a:solidFill>
          <a:effectLst>
            <a:outerShdw blurRad="38100" dist="38100" dir="2700000" algn="tl">
              <a:srgbClr val="000000">
                <a:alpha val="43137"/>
              </a:srgbClr>
            </a:outerShdw>
          </a:effectLst>
          <a:latin typeface="+mn-lt"/>
          <a:ea typeface="+mn-ea"/>
          <a:cs typeface="+mn-cs"/>
        </a:defRPr>
      </a:lvl8pPr>
      <a:lvl9pPr marL="2625725" indent="-288925" algn="l" defTabSz="914400" rtl="0" eaLnBrk="1" latinLnBrk="0" hangingPunct="1">
        <a:spcBef>
          <a:spcPts val="0"/>
        </a:spcBef>
        <a:spcAft>
          <a:spcPts val="600"/>
        </a:spcAft>
        <a:buFontTx/>
        <a:buBlip>
          <a:blip r:embed="rId18"/>
        </a:buBlip>
        <a:defRPr lang="en-US" sz="1800" kern="1200" dirty="0">
          <a:solidFill>
            <a:schemeClr val="bg1"/>
          </a:solidFill>
          <a:effectLst>
            <a:outerShdw blurRad="38100" dist="38100" dir="2700000" algn="tl">
              <a:srgbClr val="000000">
                <a:alpha val="43137"/>
              </a:srgb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schoolswire.org" TargetMode="External"/><Relationship Id="rId2" Type="http://schemas.openxmlformats.org/officeDocument/2006/relationships/hyperlink" Target="mailto:ptwpa@caerphilly.gov.uk"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hyperlink" Target="http://www.pentwynmawrprimaryschool.co.uk" TargetMode="External"/><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9.xml"/><Relationship Id="rId4" Type="http://schemas.openxmlformats.org/officeDocument/2006/relationships/image" Target="../media/image51.jpeg"/></Relationships>
</file>

<file path=ppt/slides/_rels/slide2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g"/><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0.xml"/><Relationship Id="rId5" Type="http://schemas.openxmlformats.org/officeDocument/2006/relationships/image" Target="../media/image66.jpeg"/><Relationship Id="rId4" Type="http://schemas.openxmlformats.org/officeDocument/2006/relationships/image" Target="../media/image65.png"/></Relationships>
</file>

<file path=ppt/slides/_rels/slide4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15.xml"/><Relationship Id="rId5" Type="http://schemas.openxmlformats.org/officeDocument/2006/relationships/image" Target="../media/image72.png"/><Relationship Id="rId4" Type="http://schemas.openxmlformats.org/officeDocument/2006/relationships/image" Target="../media/image71.jpeg"/></Relationships>
</file>

<file path=ppt/slides/_rels/slide4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err="1"/>
              <a:t>Pentwynmawr</a:t>
            </a:r>
            <a:br>
              <a:rPr lang="en-US" dirty="0"/>
            </a:br>
            <a:r>
              <a:rPr lang="en-US" dirty="0"/>
              <a:t> Primary School</a:t>
            </a:r>
          </a:p>
        </p:txBody>
      </p:sp>
      <p:sp>
        <p:nvSpPr>
          <p:cNvPr id="3" name="Subtitle 2"/>
          <p:cNvSpPr>
            <a:spLocks noGrp="1"/>
          </p:cNvSpPr>
          <p:nvPr>
            <p:ph type="subTitle" idx="1"/>
          </p:nvPr>
        </p:nvSpPr>
        <p:spPr/>
        <p:txBody>
          <a:bodyPr>
            <a:normAutofit/>
          </a:bodyPr>
          <a:lstStyle/>
          <a:p>
            <a:r>
              <a:rPr lang="en-US" sz="3600" dirty="0"/>
              <a:t>PROSPECTUS</a:t>
            </a:r>
          </a:p>
        </p:txBody>
      </p:sp>
      <p:pic>
        <p:nvPicPr>
          <p:cNvPr id="8" name="Picture 7" descr="School Logo jpeg"/>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124700" y="4841181"/>
            <a:ext cx="1397682" cy="1273044"/>
          </a:xfrm>
          <a:prstGeom prst="rect">
            <a:avLst/>
          </a:prstGeom>
          <a:noFill/>
          <a:ln>
            <a:noFill/>
          </a:ln>
        </p:spPr>
      </p:pic>
    </p:spTree>
    <p:extLst>
      <p:ext uri="{BB962C8B-B14F-4D97-AF65-F5344CB8AC3E}">
        <p14:creationId xmlns:p14="http://schemas.microsoft.com/office/powerpoint/2010/main" val="334321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a:t>
            </a:r>
          </a:p>
        </p:txBody>
      </p:sp>
      <p:sp>
        <p:nvSpPr>
          <p:cNvPr id="3" name="Content Placeholder 2"/>
          <p:cNvSpPr>
            <a:spLocks noGrp="1"/>
          </p:cNvSpPr>
          <p:nvPr>
            <p:ph idx="1"/>
          </p:nvPr>
        </p:nvSpPr>
        <p:spPr>
          <a:xfrm>
            <a:off x="1503492" y="2819400"/>
            <a:ext cx="6297611" cy="3309086"/>
          </a:xfrm>
        </p:spPr>
        <p:txBody>
          <a:bodyPr>
            <a:normAutofit fontScale="25000" lnSpcReduction="20000"/>
          </a:bodyPr>
          <a:lstStyle/>
          <a:p>
            <a:pPr marL="0" indent="0">
              <a:buNone/>
            </a:pPr>
            <a:r>
              <a:rPr lang="en-US" sz="4000" dirty="0">
                <a:effectLst/>
                <a:latin typeface="Lucida Calligraphy"/>
                <a:cs typeface="Lucida Calligraphy"/>
              </a:rPr>
              <a:t>Dear Parents,</a:t>
            </a:r>
            <a:endParaRPr lang="en-GB" sz="4000" dirty="0">
              <a:effectLst/>
              <a:latin typeface="Lucida Calligraphy"/>
              <a:cs typeface="Lucida Calligraphy"/>
            </a:endParaRPr>
          </a:p>
          <a:p>
            <a:pPr marL="0" indent="0">
              <a:buNone/>
            </a:pPr>
            <a:r>
              <a:rPr lang="en-US" sz="4000" dirty="0">
                <a:effectLst/>
                <a:latin typeface="Lucida Calligraphy"/>
                <a:cs typeface="Lucida Calligraphy"/>
              </a:rPr>
              <a:t>On behalf of the staff, governors and children it is my pleasure to welcome you to </a:t>
            </a:r>
            <a:r>
              <a:rPr lang="en-US" sz="4000" dirty="0" err="1">
                <a:effectLst/>
                <a:latin typeface="Lucida Calligraphy"/>
                <a:cs typeface="Lucida Calligraphy"/>
              </a:rPr>
              <a:t>Pentwynmawr</a:t>
            </a:r>
            <a:r>
              <a:rPr lang="en-US" sz="4000" dirty="0">
                <a:effectLst/>
                <a:latin typeface="Lucida Calligraphy"/>
                <a:cs typeface="Lucida Calligraphy"/>
              </a:rPr>
              <a:t> Primary School.</a:t>
            </a:r>
            <a:r>
              <a:rPr lang="en-GB" sz="4000" dirty="0">
                <a:effectLst/>
                <a:latin typeface="Lucida Calligraphy"/>
                <a:cs typeface="Lucida Calligraphy"/>
              </a:rPr>
              <a:t>.  </a:t>
            </a:r>
            <a:r>
              <a:rPr lang="en-US" sz="4000" dirty="0">
                <a:effectLst/>
                <a:latin typeface="Lucida Calligraphy"/>
                <a:cs typeface="Lucida Calligraphy"/>
              </a:rPr>
              <a:t>Choosing the right school for your child is vitally important.  All parents want a good education for their children but they also want them to be happy and to feel safe and secure.</a:t>
            </a:r>
            <a:r>
              <a:rPr lang="en-GB" sz="4000" dirty="0">
                <a:effectLst/>
                <a:latin typeface="Lucida Calligraphy"/>
                <a:cs typeface="Lucida Calligraphy"/>
              </a:rPr>
              <a:t> </a:t>
            </a:r>
          </a:p>
          <a:p>
            <a:pPr marL="0" indent="0">
              <a:buNone/>
            </a:pPr>
            <a:r>
              <a:rPr lang="en-GB" sz="4000" dirty="0">
                <a:effectLst/>
                <a:latin typeface="Lucida Calligraphy"/>
                <a:cs typeface="Lucida Calligraphy"/>
              </a:rPr>
              <a:t> </a:t>
            </a:r>
            <a:r>
              <a:rPr lang="en-US" sz="4000" dirty="0">
                <a:effectLst/>
                <a:latin typeface="Lucida Calligraphy"/>
                <a:cs typeface="Lucida Calligraphy"/>
              </a:rPr>
              <a:t>At </a:t>
            </a:r>
            <a:r>
              <a:rPr lang="en-US" sz="4000" dirty="0" err="1">
                <a:effectLst/>
                <a:latin typeface="Lucida Calligraphy"/>
                <a:cs typeface="Lucida Calligraphy"/>
              </a:rPr>
              <a:t>Pentwynmawr</a:t>
            </a:r>
            <a:r>
              <a:rPr lang="en-US" sz="4000" dirty="0">
                <a:effectLst/>
                <a:latin typeface="Lucida Calligraphy"/>
                <a:cs typeface="Lucida Calligraphy"/>
              </a:rPr>
              <a:t> we believe we can offer all these things.  We provide a broad, balanced and full education at all stages.</a:t>
            </a:r>
            <a:r>
              <a:rPr lang="en-GB" sz="4000" dirty="0">
                <a:effectLst/>
                <a:latin typeface="Lucida Calligraphy"/>
                <a:cs typeface="Lucida Calligraphy"/>
              </a:rPr>
              <a:t>  </a:t>
            </a:r>
            <a:r>
              <a:rPr lang="en-US" sz="4000" dirty="0">
                <a:effectLst/>
                <a:latin typeface="Lucida Calligraphy"/>
                <a:cs typeface="Lucida Calligraphy"/>
              </a:rPr>
              <a:t>We have high standards of teaching and learning within an atmosphere of friendliness and co-operation.</a:t>
            </a:r>
            <a:r>
              <a:rPr lang="en-GB" sz="4000" dirty="0">
                <a:effectLst/>
                <a:latin typeface="Lucida Calligraphy"/>
                <a:cs typeface="Lucida Calligraphy"/>
              </a:rPr>
              <a:t>  </a:t>
            </a:r>
            <a:r>
              <a:rPr lang="en-US" sz="4000" dirty="0">
                <a:effectLst/>
                <a:latin typeface="Lucida Calligraphy"/>
                <a:cs typeface="Lucida Calligraphy"/>
              </a:rPr>
              <a:t>We promote good relationships with parents as we feel that children’s all round progress depends on a close partnership between home and school.</a:t>
            </a:r>
            <a:r>
              <a:rPr lang="en-GB" sz="4000" dirty="0">
                <a:effectLst/>
                <a:latin typeface="Lucida Calligraphy"/>
                <a:cs typeface="Lucida Calligraphy"/>
              </a:rPr>
              <a:t>  </a:t>
            </a:r>
            <a:r>
              <a:rPr lang="en-US" sz="4000" dirty="0">
                <a:effectLst/>
                <a:latin typeface="Lucida Calligraphy"/>
                <a:cs typeface="Lucida Calligraphy"/>
              </a:rPr>
              <a:t>We believe that working together will help your child to achieve his/her full potential.</a:t>
            </a:r>
            <a:endParaRPr lang="en-GB" sz="4000" dirty="0">
              <a:effectLst/>
              <a:latin typeface="Lucida Calligraphy"/>
              <a:cs typeface="Lucida Calligraphy"/>
            </a:endParaRPr>
          </a:p>
          <a:p>
            <a:pPr marL="0" indent="0">
              <a:buNone/>
            </a:pPr>
            <a:r>
              <a:rPr lang="en-US" sz="4000" dirty="0">
                <a:effectLst/>
                <a:latin typeface="Lucida Calligraphy"/>
                <a:cs typeface="Lucida Calligraphy"/>
              </a:rPr>
              <a:t>This prospectus contains information about the school </a:t>
            </a:r>
            <a:r>
              <a:rPr lang="en-US" sz="4000" dirty="0" err="1">
                <a:effectLst/>
                <a:latin typeface="Lucida Calligraphy"/>
                <a:cs typeface="Lucida Calligraphy"/>
              </a:rPr>
              <a:t>organisation</a:t>
            </a:r>
            <a:r>
              <a:rPr lang="en-US" sz="4000" dirty="0">
                <a:effectLst/>
                <a:latin typeface="Lucida Calligraphy"/>
                <a:cs typeface="Lucida Calligraphy"/>
              </a:rPr>
              <a:t>, staffing and general data, which will be of general relevance to you as parents.  However, it is possible that there may be information that you require which is personal to you and not contained in this prospectus.  Should this be the case, and you need to discuss a personal matter, please telephone the school to make an appointment.</a:t>
            </a:r>
            <a:endParaRPr lang="en-GB" sz="4000" dirty="0">
              <a:effectLst/>
              <a:latin typeface="Lucida Calligraphy"/>
              <a:cs typeface="Lucida Calligraphy"/>
            </a:endParaRPr>
          </a:p>
          <a:p>
            <a:pPr marL="0" indent="0">
              <a:buNone/>
            </a:pPr>
            <a:r>
              <a:rPr lang="en-US" sz="4000" dirty="0">
                <a:effectLst/>
                <a:latin typeface="Lucida Calligraphy"/>
                <a:cs typeface="Lucida Calligraphy"/>
              </a:rPr>
              <a:t>If you have any queries or concerns now, or in the future, please contact me at the school.</a:t>
            </a:r>
            <a:endParaRPr lang="en-GB" sz="4000" dirty="0">
              <a:effectLst/>
              <a:latin typeface="Lucida Calligraphy"/>
              <a:cs typeface="Lucida Calligraphy"/>
            </a:endParaRPr>
          </a:p>
          <a:p>
            <a:pPr marL="0" indent="0">
              <a:buNone/>
            </a:pPr>
            <a:r>
              <a:rPr lang="en-US" sz="4000" dirty="0">
                <a:effectLst/>
                <a:latin typeface="Lucida Calligraphy"/>
                <a:cs typeface="Lucida Calligraphy"/>
              </a:rPr>
              <a:t>With Regards</a:t>
            </a:r>
            <a:endParaRPr lang="en-GB" sz="4000" dirty="0">
              <a:effectLst/>
              <a:latin typeface="Lucida Calligraphy"/>
              <a:cs typeface="Lucida Calligraphy"/>
            </a:endParaRPr>
          </a:p>
          <a:p>
            <a:pPr marL="0" indent="0">
              <a:buNone/>
            </a:pPr>
            <a:r>
              <a:rPr lang="en-US" sz="4000" dirty="0">
                <a:effectLst/>
                <a:latin typeface="Lucida Calligraphy"/>
                <a:cs typeface="Lucida Calligraphy"/>
              </a:rPr>
              <a:t>J M Nash Head Teacher</a:t>
            </a:r>
            <a:endParaRPr lang="en-GB" sz="4000" dirty="0">
              <a:effectLst/>
              <a:latin typeface="Lucida Calligraphy"/>
              <a:cs typeface="Lucida Calligraphy"/>
            </a:endParaRPr>
          </a:p>
          <a:p>
            <a:pPr marL="0" indent="0">
              <a:buNone/>
            </a:pPr>
            <a:r>
              <a:rPr lang="en-US" dirty="0">
                <a:effectLst/>
              </a:rPr>
              <a:t> </a:t>
            </a:r>
            <a:endParaRPr lang="en-GB" dirty="0">
              <a:effectLst/>
            </a:endParaRPr>
          </a:p>
          <a:p>
            <a:pPr marL="0" indent="0">
              <a:buNone/>
            </a:pPr>
            <a:r>
              <a:rPr lang="en-US" dirty="0">
                <a:effectLst/>
              </a:rPr>
              <a:t> </a:t>
            </a:r>
            <a:endParaRPr lang="en-GB" dirty="0">
              <a:effectLst/>
            </a:endParaRPr>
          </a:p>
          <a:p>
            <a:pPr marL="0" indent="0">
              <a:buNone/>
            </a:pPr>
            <a:endParaRPr lang="en-US" dirty="0"/>
          </a:p>
        </p:txBody>
      </p:sp>
      <p:pic>
        <p:nvPicPr>
          <p:cNvPr id="4" name="Content Placeholder 2" descr="DSC_0896.JPG"/>
          <p:cNvPicPr>
            <a:picLocks noChangeAspect="1"/>
          </p:cNvPicPr>
          <p:nvPr/>
        </p:nvPicPr>
        <p:blipFill rotWithShape="1">
          <a:blip r:embed="rId2" cstate="email">
            <a:alphaModFix/>
            <a:extLst>
              <a:ext uri="{28A0092B-C50C-407E-A947-70E740481C1C}">
                <a14:useLocalDpi xmlns:a14="http://schemas.microsoft.com/office/drawing/2010/main" val="0"/>
              </a:ext>
            </a:extLst>
          </a:blip>
          <a:srcRect t="29719" b="14672"/>
          <a:stretch/>
        </p:blipFill>
        <p:spPr>
          <a:xfrm>
            <a:off x="4109260" y="1461762"/>
            <a:ext cx="4540552" cy="1266882"/>
          </a:xfrm>
          <a:prstGeom prst="rect">
            <a:avLst/>
          </a:prstGeom>
          <a:ln>
            <a:noFill/>
          </a:ln>
          <a:effectLst>
            <a:softEdge rad="112500"/>
          </a:effectLst>
        </p:spPr>
      </p:pic>
      <p:sp>
        <p:nvSpPr>
          <p:cNvPr id="5" name="Slide Number Placeholder 4"/>
          <p:cNvSpPr>
            <a:spLocks noGrp="1"/>
          </p:cNvSpPr>
          <p:nvPr>
            <p:ph type="sldNum" sz="quarter" idx="12"/>
          </p:nvPr>
        </p:nvSpPr>
        <p:spPr/>
        <p:txBody>
          <a:bodyPr/>
          <a:lstStyle/>
          <a:p>
            <a:fld id="{93E4AAA4-6363-4581-962D-1ACCC2D600C5}" type="slidenum">
              <a:rPr lang="en-US" smtClean="0"/>
              <a:t>2</a:t>
            </a:fld>
            <a:endParaRPr lang="en-US"/>
          </a:p>
        </p:txBody>
      </p:sp>
    </p:spTree>
    <p:extLst>
      <p:ext uri="{BB962C8B-B14F-4D97-AF65-F5344CB8AC3E}">
        <p14:creationId xmlns:p14="http://schemas.microsoft.com/office/powerpoint/2010/main" val="1515249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Contact Details</a:t>
            </a:r>
          </a:p>
        </p:txBody>
      </p:sp>
      <p:sp>
        <p:nvSpPr>
          <p:cNvPr id="3" name="Content Placeholder 2"/>
          <p:cNvSpPr>
            <a:spLocks noGrp="1"/>
          </p:cNvSpPr>
          <p:nvPr>
            <p:ph idx="1"/>
          </p:nvPr>
        </p:nvSpPr>
        <p:spPr/>
        <p:txBody>
          <a:bodyPr>
            <a:normAutofit fontScale="25000" lnSpcReduction="20000"/>
          </a:bodyPr>
          <a:lstStyle/>
          <a:p>
            <a:pPr marL="0" indent="0">
              <a:buNone/>
            </a:pPr>
            <a:r>
              <a:rPr lang="en-US" sz="4000" dirty="0" err="1"/>
              <a:t>Pentwynmawr</a:t>
            </a:r>
            <a:r>
              <a:rPr lang="en-US" sz="4000" dirty="0"/>
              <a:t> Primary School</a:t>
            </a:r>
          </a:p>
          <a:p>
            <a:pPr marL="0" indent="0">
              <a:buNone/>
            </a:pPr>
            <a:r>
              <a:rPr lang="en-US" sz="4000" dirty="0" err="1"/>
              <a:t>Tonypistyll</a:t>
            </a:r>
            <a:r>
              <a:rPr lang="en-US" sz="4000" dirty="0"/>
              <a:t> Road</a:t>
            </a:r>
          </a:p>
          <a:p>
            <a:pPr marL="0" indent="0">
              <a:buNone/>
            </a:pPr>
            <a:r>
              <a:rPr lang="en-US" sz="4000" dirty="0" err="1"/>
              <a:t>Pentwynmawr</a:t>
            </a:r>
            <a:endParaRPr lang="en-US" sz="4000" dirty="0"/>
          </a:p>
          <a:p>
            <a:pPr marL="0" indent="0">
              <a:buNone/>
            </a:pPr>
            <a:r>
              <a:rPr lang="en-US" sz="4000" dirty="0"/>
              <a:t>NP11 4 HJ</a:t>
            </a:r>
          </a:p>
          <a:p>
            <a:pPr marL="0" indent="0">
              <a:buNone/>
            </a:pPr>
            <a:r>
              <a:rPr lang="en-US" sz="4000" dirty="0">
                <a:hlinkClick r:id="rId2"/>
              </a:rPr>
              <a:t>ptwpa@caerphilly.gov.uk</a:t>
            </a:r>
            <a:endParaRPr lang="en-US" sz="4000" dirty="0"/>
          </a:p>
          <a:p>
            <a:pPr marL="0" indent="0">
              <a:buNone/>
            </a:pPr>
            <a:r>
              <a:rPr lang="en-US" sz="4000" dirty="0"/>
              <a:t>01495 243 400</a:t>
            </a:r>
          </a:p>
          <a:p>
            <a:pPr marL="0" indent="0">
              <a:buNone/>
            </a:pPr>
            <a:r>
              <a:rPr lang="en-US" sz="4000" dirty="0"/>
              <a:t>Website: </a:t>
            </a:r>
            <a:r>
              <a:rPr lang="en-US" sz="4000" dirty="0">
                <a:hlinkClick r:id="rId3"/>
              </a:rPr>
              <a:t>www.schoolswire.org</a:t>
            </a:r>
            <a:r>
              <a:rPr lang="en-US" sz="4000" dirty="0"/>
              <a:t> Then add the post code above</a:t>
            </a:r>
          </a:p>
          <a:p>
            <a:pPr marL="0" indent="0">
              <a:buNone/>
            </a:pPr>
            <a:r>
              <a:rPr lang="en-US" sz="4000" dirty="0"/>
              <a:t>Chair of Governors: Mrs. F Wilkins</a:t>
            </a:r>
          </a:p>
          <a:p>
            <a:pPr marL="0" indent="0">
              <a:buNone/>
            </a:pPr>
            <a:r>
              <a:rPr lang="en-US" sz="4000" dirty="0"/>
              <a:t>Head Teacher: Mrs. J M Nash BA </a:t>
            </a:r>
            <a:r>
              <a:rPr lang="en-US" sz="4000" dirty="0" err="1"/>
              <a:t>Hons</a:t>
            </a:r>
            <a:r>
              <a:rPr lang="en-US" sz="4000" dirty="0"/>
              <a:t>, PGCE, NPQH</a:t>
            </a:r>
          </a:p>
          <a:p>
            <a:pPr marL="0" indent="0">
              <a:buNone/>
            </a:pPr>
            <a:endParaRPr lang="en-US" dirty="0"/>
          </a:p>
        </p:txBody>
      </p:sp>
      <p:pic>
        <p:nvPicPr>
          <p:cNvPr id="5" name="Picture 4" descr="photo.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75200" y="3238500"/>
            <a:ext cx="3912000" cy="3048000"/>
          </a:xfrm>
          <a:prstGeom prst="rect">
            <a:avLst/>
          </a:prstGeom>
        </p:spPr>
      </p:pic>
      <p:sp>
        <p:nvSpPr>
          <p:cNvPr id="4" name="Slide Number Placeholder 3"/>
          <p:cNvSpPr>
            <a:spLocks noGrp="1"/>
          </p:cNvSpPr>
          <p:nvPr>
            <p:ph type="sldNum" sz="quarter" idx="12"/>
          </p:nvPr>
        </p:nvSpPr>
        <p:spPr/>
        <p:txBody>
          <a:bodyPr/>
          <a:lstStyle/>
          <a:p>
            <a:fld id="{93E4AAA4-6363-4581-962D-1ACCC2D600C5}" type="slidenum">
              <a:rPr lang="en-US" smtClean="0"/>
              <a:t>3</a:t>
            </a:fld>
            <a:endParaRPr lang="en-US"/>
          </a:p>
        </p:txBody>
      </p:sp>
    </p:spTree>
    <p:extLst>
      <p:ext uri="{BB962C8B-B14F-4D97-AF65-F5344CB8AC3E}">
        <p14:creationId xmlns:p14="http://schemas.microsoft.com/office/powerpoint/2010/main" val="1750556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Success for all,</a:t>
            </a:r>
            <a:br>
              <a:rPr lang="en-US" dirty="0"/>
            </a:br>
            <a:r>
              <a:rPr lang="en-US" dirty="0"/>
              <a:t> success for life</a:t>
            </a:r>
          </a:p>
        </p:txBody>
      </p:sp>
      <p:sp>
        <p:nvSpPr>
          <p:cNvPr id="3" name="Content Placeholder 2"/>
          <p:cNvSpPr>
            <a:spLocks noGrp="1"/>
          </p:cNvSpPr>
          <p:nvPr>
            <p:ph idx="1"/>
          </p:nvPr>
        </p:nvSpPr>
        <p:spPr/>
        <p:txBody>
          <a:bodyPr>
            <a:normAutofit fontScale="85000" lnSpcReduction="10000"/>
          </a:bodyPr>
          <a:lstStyle/>
          <a:p>
            <a:r>
              <a:rPr lang="en-GB" dirty="0">
                <a:effectLst/>
              </a:rPr>
              <a:t>Our school motto, </a:t>
            </a:r>
            <a:r>
              <a:rPr lang="en-GB" dirty="0">
                <a:solidFill>
                  <a:srgbClr val="FF0000"/>
                </a:solidFill>
                <a:effectLst/>
              </a:rPr>
              <a:t>“Success for all, success for life” </a:t>
            </a:r>
            <a:r>
              <a:rPr lang="en-GB" dirty="0">
                <a:effectLst/>
              </a:rPr>
              <a:t>reflects our aim for all children to develop self-awareness, improve on their own standards and to strive to achieve the best they can both socially and academically.</a:t>
            </a:r>
          </a:p>
          <a:p>
            <a:pPr marL="0" indent="0">
              <a:buNone/>
            </a:pPr>
            <a:r>
              <a:rPr lang="en-GB" dirty="0">
                <a:effectLst/>
              </a:rPr>
              <a:t>Mission Statement </a:t>
            </a:r>
          </a:p>
          <a:p>
            <a:r>
              <a:rPr lang="en-GB" dirty="0">
                <a:effectLst/>
              </a:rPr>
              <a:t>In </a:t>
            </a:r>
            <a:r>
              <a:rPr lang="en-GB" dirty="0" err="1">
                <a:effectLst/>
              </a:rPr>
              <a:t>Pentwynmawr</a:t>
            </a:r>
            <a:r>
              <a:rPr lang="en-GB" dirty="0">
                <a:effectLst/>
              </a:rPr>
              <a:t> Primary School we aim to provide a stimulating, challenging, happy and safe environment for </a:t>
            </a:r>
            <a:r>
              <a:rPr lang="en-GB" b="1" dirty="0">
                <a:effectLst/>
              </a:rPr>
              <a:t>all</a:t>
            </a:r>
            <a:r>
              <a:rPr lang="en-GB" dirty="0">
                <a:effectLst/>
              </a:rPr>
              <a:t> involved in the school community.  The use of ICT is an integral part of everyday practices.</a:t>
            </a:r>
          </a:p>
          <a:p>
            <a:endParaRPr lang="en-GB" dirty="0">
              <a:effectLst/>
            </a:endParaRPr>
          </a:p>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4</a:t>
            </a:fld>
            <a:endParaRPr lang="en-US"/>
          </a:p>
        </p:txBody>
      </p:sp>
    </p:spTree>
    <p:extLst>
      <p:ext uri="{BB962C8B-B14F-4D97-AF65-F5344CB8AC3E}">
        <p14:creationId xmlns:p14="http://schemas.microsoft.com/office/powerpoint/2010/main" val="7940295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Our School</a:t>
            </a:r>
          </a:p>
        </p:txBody>
      </p:sp>
      <p:sp>
        <p:nvSpPr>
          <p:cNvPr id="6" name="Content Placeholder 5"/>
          <p:cNvSpPr>
            <a:spLocks noGrp="1"/>
          </p:cNvSpPr>
          <p:nvPr>
            <p:ph idx="1"/>
          </p:nvPr>
        </p:nvSpPr>
        <p:spPr>
          <a:xfrm>
            <a:off x="355600" y="2819400"/>
            <a:ext cx="8280400" cy="3581400"/>
          </a:xfrm>
        </p:spPr>
        <p:txBody>
          <a:bodyPr>
            <a:normAutofit fontScale="40000" lnSpcReduction="20000"/>
          </a:bodyPr>
          <a:lstStyle/>
          <a:p>
            <a:pPr marL="0" indent="0">
              <a:buNone/>
            </a:pPr>
            <a:endParaRPr lang="en-GB" dirty="0">
              <a:effectLst/>
            </a:endParaRPr>
          </a:p>
          <a:p>
            <a:r>
              <a:rPr lang="en-GB" dirty="0" err="1">
                <a:effectLst/>
              </a:rPr>
              <a:t>Pentwynmawr</a:t>
            </a:r>
            <a:r>
              <a:rPr lang="en-GB" dirty="0">
                <a:effectLst/>
              </a:rPr>
              <a:t> Primary School opened in a temporary building on 20</a:t>
            </a:r>
            <a:r>
              <a:rPr lang="en-GB" baseline="30000" dirty="0">
                <a:effectLst/>
              </a:rPr>
              <a:t>th</a:t>
            </a:r>
            <a:r>
              <a:rPr lang="en-GB" dirty="0">
                <a:effectLst/>
              </a:rPr>
              <a:t> November 1908.   The present building was opened on 28</a:t>
            </a:r>
            <a:r>
              <a:rPr lang="en-GB" baseline="30000" dirty="0">
                <a:effectLst/>
              </a:rPr>
              <a:t>th</a:t>
            </a:r>
            <a:r>
              <a:rPr lang="en-GB" dirty="0">
                <a:effectLst/>
              </a:rPr>
              <a:t> October 1912 and was once a separate Infant and Junior School.  Now, when children begin at nursery they remain until they move to the comprehensive school at the age of eleven.  The children are arranged in mixed ability classes.  There are currently four classes. </a:t>
            </a:r>
            <a:r>
              <a:rPr lang="en-GB" dirty="0" err="1">
                <a:effectLst/>
              </a:rPr>
              <a:t>Estyn</a:t>
            </a:r>
            <a:r>
              <a:rPr lang="en-GB" dirty="0">
                <a:effectLst/>
              </a:rPr>
              <a:t> reported in 2010 that </a:t>
            </a:r>
            <a:r>
              <a:rPr lang="en-GB" dirty="0" err="1">
                <a:effectLst/>
              </a:rPr>
              <a:t>Pentwynmawr</a:t>
            </a:r>
            <a:r>
              <a:rPr lang="en-GB" dirty="0">
                <a:effectLst/>
              </a:rPr>
              <a:t> School is a good school because; </a:t>
            </a:r>
          </a:p>
          <a:p>
            <a:r>
              <a:rPr lang="en-GB" dirty="0">
                <a:effectLst/>
              </a:rPr>
              <a:t>• </a:t>
            </a:r>
            <a:r>
              <a:rPr lang="en-GB" i="1" dirty="0">
                <a:effectLst/>
              </a:rPr>
              <a:t>nearly all pupils make at least good progress in their learning in most areas during their time at the school; </a:t>
            </a:r>
            <a:endParaRPr lang="en-GB" dirty="0">
              <a:effectLst/>
            </a:endParaRPr>
          </a:p>
          <a:p>
            <a:r>
              <a:rPr lang="en-GB" i="1" dirty="0">
                <a:effectLst/>
              </a:rPr>
              <a:t>• pupils have a strong voice within the school and their opinions are valued and acted upon; </a:t>
            </a:r>
            <a:endParaRPr lang="en-GB" dirty="0">
              <a:effectLst/>
            </a:endParaRPr>
          </a:p>
          <a:p>
            <a:r>
              <a:rPr lang="en-GB" i="1" dirty="0">
                <a:effectLst/>
              </a:rPr>
              <a:t>• the school has a strong community focus and its ethos encourages the pupils to be active citizens who care about each other and the world around them; and </a:t>
            </a:r>
            <a:endParaRPr lang="en-GB" dirty="0">
              <a:effectLst/>
            </a:endParaRPr>
          </a:p>
          <a:p>
            <a:r>
              <a:rPr lang="en-GB" i="1" dirty="0">
                <a:effectLst/>
              </a:rPr>
              <a:t>• the teachers know the pupils well. They provide activities, which make good use of the well-resourced environment, both indoors and outside. </a:t>
            </a:r>
            <a:endParaRPr lang="en-GB" dirty="0">
              <a:effectLst/>
            </a:endParaRPr>
          </a:p>
          <a:p>
            <a:r>
              <a:rPr lang="en-GB" dirty="0" err="1">
                <a:effectLst/>
              </a:rPr>
              <a:t>Pentwynmawr</a:t>
            </a:r>
            <a:r>
              <a:rPr lang="en-GB" dirty="0">
                <a:effectLst/>
              </a:rPr>
              <a:t> Primary school is a member of </a:t>
            </a:r>
            <a:r>
              <a:rPr lang="en-GB" dirty="0" err="1">
                <a:effectLst/>
              </a:rPr>
              <a:t>Newbridge</a:t>
            </a:r>
            <a:r>
              <a:rPr lang="en-GB" dirty="0">
                <a:effectLst/>
              </a:rPr>
              <a:t> Cluster of Schools.  These include:   </a:t>
            </a:r>
            <a:r>
              <a:rPr lang="en-GB" dirty="0" err="1">
                <a:effectLst/>
              </a:rPr>
              <a:t>Crumlin</a:t>
            </a:r>
            <a:r>
              <a:rPr lang="en-GB" dirty="0">
                <a:effectLst/>
              </a:rPr>
              <a:t> High Level, </a:t>
            </a:r>
            <a:r>
              <a:rPr lang="en-GB" dirty="0" err="1">
                <a:effectLst/>
              </a:rPr>
              <a:t>Pantside</a:t>
            </a:r>
            <a:r>
              <a:rPr lang="en-GB" dirty="0">
                <a:effectLst/>
              </a:rPr>
              <a:t>, Primary, </a:t>
            </a:r>
            <a:r>
              <a:rPr lang="en-GB" dirty="0" err="1">
                <a:effectLst/>
              </a:rPr>
              <a:t>Tynewydd</a:t>
            </a:r>
            <a:r>
              <a:rPr lang="en-GB" dirty="0">
                <a:effectLst/>
              </a:rPr>
              <a:t> Primary, </a:t>
            </a:r>
            <a:r>
              <a:rPr lang="en-GB" dirty="0" err="1">
                <a:effectLst/>
              </a:rPr>
              <a:t>Abercarn</a:t>
            </a:r>
            <a:r>
              <a:rPr lang="en-GB" dirty="0">
                <a:effectLst/>
              </a:rPr>
              <a:t> Primary, </a:t>
            </a:r>
            <a:r>
              <a:rPr lang="en-GB" dirty="0" err="1">
                <a:effectLst/>
              </a:rPr>
              <a:t>Cwmcarn</a:t>
            </a:r>
            <a:r>
              <a:rPr lang="en-GB" dirty="0">
                <a:effectLst/>
              </a:rPr>
              <a:t> Primary, </a:t>
            </a:r>
            <a:r>
              <a:rPr lang="en-GB" dirty="0" err="1">
                <a:effectLst/>
              </a:rPr>
              <a:t>Waunfawr</a:t>
            </a:r>
            <a:r>
              <a:rPr lang="en-GB" dirty="0">
                <a:effectLst/>
              </a:rPr>
              <a:t> </a:t>
            </a:r>
            <a:r>
              <a:rPr lang="en-GB" dirty="0" err="1">
                <a:effectLst/>
              </a:rPr>
              <a:t>Primarry</a:t>
            </a:r>
            <a:r>
              <a:rPr lang="en-GB" dirty="0">
                <a:effectLst/>
              </a:rPr>
              <a:t>,  </a:t>
            </a:r>
            <a:r>
              <a:rPr lang="en-GB" dirty="0" err="1">
                <a:effectLst/>
              </a:rPr>
              <a:t>Newbridge</a:t>
            </a:r>
            <a:r>
              <a:rPr lang="en-GB" dirty="0">
                <a:effectLst/>
              </a:rPr>
              <a:t> Comprehensive </a:t>
            </a:r>
          </a:p>
          <a:p>
            <a:endParaRPr lang="en-US" dirty="0"/>
          </a:p>
        </p:txBody>
      </p:sp>
      <p:pic>
        <p:nvPicPr>
          <p:cNvPr id="3" name="Picture 2" descr="DSC_138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916386" y="1474980"/>
            <a:ext cx="1900416" cy="1262217"/>
          </a:xfrm>
          <a:prstGeom prst="rect">
            <a:avLst/>
          </a:prstGeom>
          <a:ln>
            <a:noFill/>
          </a:ln>
          <a:effectLst>
            <a:softEdge rad="112500"/>
          </a:effectLst>
        </p:spPr>
      </p:pic>
      <p:pic>
        <p:nvPicPr>
          <p:cNvPr id="7" name="Picture 6" descr="DSC_1382.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74040" y="1447800"/>
            <a:ext cx="1941340" cy="1289397"/>
          </a:xfrm>
          <a:prstGeom prst="rect">
            <a:avLst/>
          </a:prstGeom>
          <a:ln>
            <a:noFill/>
          </a:ln>
          <a:effectLst>
            <a:softEdge rad="112500"/>
          </a:effectLst>
        </p:spPr>
      </p:pic>
      <p:pic>
        <p:nvPicPr>
          <p:cNvPr id="8" name="Picture 7" descr="SL270918.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443819" y="3665102"/>
            <a:ext cx="1414808" cy="1061106"/>
          </a:xfrm>
          <a:prstGeom prst="rect">
            <a:avLst/>
          </a:prstGeom>
          <a:ln>
            <a:noFill/>
          </a:ln>
          <a:effectLst>
            <a:softEdge rad="112500"/>
          </a:effectLst>
        </p:spPr>
      </p:pic>
      <p:pic>
        <p:nvPicPr>
          <p:cNvPr id="9" name="Picture 8" descr="IMG_0400.JP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8004402" y="5894083"/>
            <a:ext cx="1013434" cy="1013434"/>
          </a:xfrm>
          <a:prstGeom prst="rect">
            <a:avLst/>
          </a:prstGeom>
          <a:ln>
            <a:noFill/>
          </a:ln>
          <a:effectLst>
            <a:softEdge rad="112500"/>
          </a:effectLst>
        </p:spPr>
      </p:pic>
      <p:sp>
        <p:nvSpPr>
          <p:cNvPr id="4" name="Slide Number Placeholder 3"/>
          <p:cNvSpPr>
            <a:spLocks noGrp="1"/>
          </p:cNvSpPr>
          <p:nvPr>
            <p:ph type="sldNum" sz="quarter" idx="12"/>
          </p:nvPr>
        </p:nvSpPr>
        <p:spPr/>
        <p:txBody>
          <a:bodyPr/>
          <a:lstStyle/>
          <a:p>
            <a:fld id="{93E4AAA4-6363-4581-962D-1ACCC2D600C5}" type="slidenum">
              <a:rPr lang="en-US" smtClean="0"/>
              <a:t>5</a:t>
            </a:fld>
            <a:endParaRPr lang="en-US"/>
          </a:p>
        </p:txBody>
      </p:sp>
    </p:spTree>
    <p:extLst>
      <p:ext uri="{BB962C8B-B14F-4D97-AF65-F5344CB8AC3E}">
        <p14:creationId xmlns:p14="http://schemas.microsoft.com/office/powerpoint/2010/main" val="1111069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 aim:</a:t>
            </a:r>
          </a:p>
        </p:txBody>
      </p:sp>
      <p:sp>
        <p:nvSpPr>
          <p:cNvPr id="3" name="Content Placeholder 2"/>
          <p:cNvSpPr>
            <a:spLocks noGrp="1"/>
          </p:cNvSpPr>
          <p:nvPr>
            <p:ph idx="1"/>
          </p:nvPr>
        </p:nvSpPr>
        <p:spPr>
          <a:xfrm>
            <a:off x="266700" y="2819400"/>
            <a:ext cx="8674100" cy="3822700"/>
          </a:xfrm>
        </p:spPr>
        <p:txBody>
          <a:bodyPr>
            <a:normAutofit fontScale="25000" lnSpcReduction="20000"/>
          </a:bodyPr>
          <a:lstStyle/>
          <a:p>
            <a:pPr lvl="0"/>
            <a:r>
              <a:rPr lang="en-GB" sz="3600" dirty="0">
                <a:effectLst/>
              </a:rPr>
              <a:t>To maintain a happy, caring environment in which children feel secure to grow and develop intellectually, socially, emotionally, culturally, spiritually and physically to their full potential.</a:t>
            </a:r>
          </a:p>
          <a:p>
            <a:pPr lvl="0"/>
            <a:r>
              <a:rPr lang="en-GB" sz="3600" dirty="0">
                <a:effectLst/>
              </a:rPr>
              <a:t>To use the resources available to provide the best possible educational opportunities for the children in our care.</a:t>
            </a:r>
          </a:p>
          <a:p>
            <a:pPr lvl="0"/>
            <a:r>
              <a:rPr lang="en-GB" sz="3600" dirty="0">
                <a:effectLst/>
              </a:rPr>
              <a:t>To provide a broad and well taught curriculum  where children have many wide and varied experiences.</a:t>
            </a:r>
          </a:p>
          <a:p>
            <a:pPr lvl="0"/>
            <a:r>
              <a:rPr lang="en-GB" sz="3600" dirty="0">
                <a:effectLst/>
              </a:rPr>
              <a:t>To continue to work in partnership with parents.</a:t>
            </a:r>
          </a:p>
          <a:p>
            <a:pPr lvl="0"/>
            <a:r>
              <a:rPr lang="en-GB" sz="3600" dirty="0">
                <a:effectLst/>
              </a:rPr>
              <a:t>To encourage children to make healthy food choices and take regular exercise.</a:t>
            </a:r>
          </a:p>
          <a:p>
            <a:r>
              <a:rPr lang="en-GB" sz="3600" dirty="0">
                <a:effectLst/>
              </a:rPr>
              <a:t>To give children opportunities to develop independence and the responsible attitudes that will enable them to become active and caring members of the community. We want all children to feel that they have an important contribution to make to the whole school, to their community and to society.</a:t>
            </a:r>
          </a:p>
          <a:p>
            <a:pPr lvl="0"/>
            <a:r>
              <a:rPr lang="en-GB" sz="3600" dirty="0">
                <a:effectLst/>
              </a:rPr>
              <a:t>To encourage pupils to behave fairly, respectfully and to make the right choices.</a:t>
            </a:r>
          </a:p>
          <a:p>
            <a:pPr lvl="0"/>
            <a:r>
              <a:rPr lang="en-GB" sz="3600" dirty="0">
                <a:effectLst/>
              </a:rPr>
              <a:t>To instil a respect for the environment in which we live as well as a sensible attitude towards health and safety. </a:t>
            </a:r>
          </a:p>
          <a:p>
            <a:r>
              <a:rPr lang="en-GB" sz="3600" dirty="0">
                <a:effectLst/>
              </a:rPr>
              <a:t>Knowing children are naturally inquisitive, we aim to use this to guide the children to discover much for themselves; thus laying a foundation for independent learning.</a:t>
            </a:r>
          </a:p>
          <a:p>
            <a:r>
              <a:rPr lang="en-GB" sz="3600" dirty="0">
                <a:effectLst/>
              </a:rPr>
              <a:t>We want all our pupils to be proud of their achievements, their school and their community.</a:t>
            </a:r>
          </a:p>
          <a:p>
            <a:r>
              <a:rPr lang="en-GB" dirty="0">
                <a:effectLst/>
              </a:rPr>
              <a:t> </a:t>
            </a:r>
          </a:p>
          <a:p>
            <a:endParaRPr lang="en-US" dirty="0"/>
          </a:p>
        </p:txBody>
      </p:sp>
      <p:pic>
        <p:nvPicPr>
          <p:cNvPr id="6" name="Picture 5" descr="1195444967386716910Gerald_G_Girl_Face_Cartoon_1_svg_hi.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1490832">
            <a:off x="6604312" y="646505"/>
            <a:ext cx="2271252" cy="1778000"/>
          </a:xfrm>
          <a:prstGeom prst="rect">
            <a:avLst/>
          </a:prstGeom>
        </p:spPr>
      </p:pic>
      <p:pic>
        <p:nvPicPr>
          <p:cNvPr id="4" name="Picture 3" descr="4i9EjyqET.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647428" y="1194996"/>
            <a:ext cx="1634369" cy="1460500"/>
          </a:xfrm>
          <a:prstGeom prst="rect">
            <a:avLst/>
          </a:prstGeom>
        </p:spPr>
      </p:pic>
      <p:pic>
        <p:nvPicPr>
          <p:cNvPr id="7" name="Picture 6" descr="11954451621937834381Gerald_G_Boy_Face_Cartoon_2.svg.hi.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rot="20481782">
            <a:off x="4486493" y="1086949"/>
            <a:ext cx="1360409" cy="1555870"/>
          </a:xfrm>
          <a:prstGeom prst="rect">
            <a:avLst/>
          </a:prstGeom>
        </p:spPr>
      </p:pic>
      <p:sp>
        <p:nvSpPr>
          <p:cNvPr id="5" name="Slide Number Placeholder 4"/>
          <p:cNvSpPr>
            <a:spLocks noGrp="1"/>
          </p:cNvSpPr>
          <p:nvPr>
            <p:ph type="sldNum" sz="quarter" idx="12"/>
          </p:nvPr>
        </p:nvSpPr>
        <p:spPr/>
        <p:txBody>
          <a:bodyPr/>
          <a:lstStyle/>
          <a:p>
            <a:fld id="{93E4AAA4-6363-4581-962D-1ACCC2D600C5}" type="slidenum">
              <a:rPr lang="en-US" smtClean="0"/>
              <a:t>6</a:t>
            </a:fld>
            <a:endParaRPr lang="en-US"/>
          </a:p>
        </p:txBody>
      </p:sp>
    </p:spTree>
    <p:extLst>
      <p:ext uri="{BB962C8B-B14F-4D97-AF65-F5344CB8AC3E}">
        <p14:creationId xmlns:p14="http://schemas.microsoft.com/office/powerpoint/2010/main" val="2385625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a:t>
            </a:r>
          </a:p>
        </p:txBody>
      </p:sp>
      <p:sp>
        <p:nvSpPr>
          <p:cNvPr id="3" name="Content Placeholder 2"/>
          <p:cNvSpPr>
            <a:spLocks noGrp="1"/>
          </p:cNvSpPr>
          <p:nvPr>
            <p:ph idx="1"/>
          </p:nvPr>
        </p:nvSpPr>
        <p:spPr>
          <a:xfrm>
            <a:off x="779463" y="2921000"/>
            <a:ext cx="7583487" cy="3322822"/>
          </a:xfrm>
        </p:spPr>
        <p:txBody>
          <a:bodyPr>
            <a:normAutofit fontScale="92500" lnSpcReduction="20000"/>
          </a:bodyPr>
          <a:lstStyle/>
          <a:p>
            <a:r>
              <a:rPr lang="en-US" sz="1600" dirty="0"/>
              <a:t>Our broad and balanced curriculum provides our pupils with opportunities to engage in learning that is creative, challenging and experiential. We aim to offer a diverse range of experiences that inspire all of our children.  We want our children to be highly motivated, have a thirst for knowledge, a love of learning and to have confidence in themselves and in what they achieve.  All teaching is carefully planned and structured to ensure children are given every opportunity to develop as effective learners and responsible citizens.</a:t>
            </a:r>
          </a:p>
          <a:p>
            <a:r>
              <a:rPr lang="en-US" sz="1600" dirty="0"/>
              <a:t>Pupils are taught in a variety of settings through a range of teaching strategies, for example whole class, small group, in pairs or individual.  We ensure that opportunities for different styles of learning are catered for within our teaching.  Such flexibility and variety guarantees that we meet the individual needs of our pupils.</a:t>
            </a:r>
          </a:p>
          <a:p>
            <a:r>
              <a:rPr lang="en-US" sz="1600" dirty="0"/>
              <a:t>There are two main phases of education in our school: Foundation Phase and Key Stage Two.</a:t>
            </a:r>
          </a:p>
        </p:txBody>
      </p:sp>
      <p:pic>
        <p:nvPicPr>
          <p:cNvPr id="5" name="Picture 4" descr="C:\Users\nashj\Desktop\IMG_0453.JPG"/>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827270" y="1371600"/>
            <a:ext cx="1870710" cy="1397000"/>
          </a:xfrm>
          <a:prstGeom prst="rect">
            <a:avLst/>
          </a:prstGeom>
          <a:ln>
            <a:noFill/>
          </a:ln>
          <a:effectLst>
            <a:softEdge rad="112500"/>
          </a:effectLst>
        </p:spPr>
      </p:pic>
      <p:pic>
        <p:nvPicPr>
          <p:cNvPr id="6" name="Picture 5" descr="IMG_0338.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09730" y="1378392"/>
            <a:ext cx="1929284" cy="1441008"/>
          </a:xfrm>
          <a:prstGeom prst="rect">
            <a:avLst/>
          </a:prstGeom>
          <a:ln>
            <a:noFill/>
          </a:ln>
          <a:effectLst>
            <a:softEdge rad="112500"/>
          </a:effectLst>
        </p:spPr>
      </p:pic>
      <p:sp>
        <p:nvSpPr>
          <p:cNvPr id="4" name="Slide Number Placeholder 3"/>
          <p:cNvSpPr>
            <a:spLocks noGrp="1"/>
          </p:cNvSpPr>
          <p:nvPr>
            <p:ph type="sldNum" sz="quarter" idx="12"/>
          </p:nvPr>
        </p:nvSpPr>
        <p:spPr/>
        <p:txBody>
          <a:bodyPr/>
          <a:lstStyle/>
          <a:p>
            <a:fld id="{93E4AAA4-6363-4581-962D-1ACCC2D600C5}" type="slidenum">
              <a:rPr lang="en-US" smtClean="0"/>
              <a:t>7</a:t>
            </a:fld>
            <a:endParaRPr lang="en-US"/>
          </a:p>
        </p:txBody>
      </p:sp>
    </p:spTree>
    <p:extLst>
      <p:ext uri="{BB962C8B-B14F-4D97-AF65-F5344CB8AC3E}">
        <p14:creationId xmlns:p14="http://schemas.microsoft.com/office/powerpoint/2010/main" val="2786296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Foundation Phase</a:t>
            </a:r>
          </a:p>
        </p:txBody>
      </p:sp>
      <p:sp>
        <p:nvSpPr>
          <p:cNvPr id="3" name="Content Placeholder 2"/>
          <p:cNvSpPr>
            <a:spLocks noGrp="1"/>
          </p:cNvSpPr>
          <p:nvPr>
            <p:ph idx="1"/>
          </p:nvPr>
        </p:nvSpPr>
        <p:spPr>
          <a:xfrm>
            <a:off x="622301" y="2819400"/>
            <a:ext cx="3581399" cy="3218330"/>
          </a:xfrm>
        </p:spPr>
        <p:txBody>
          <a:bodyPr>
            <a:noAutofit/>
          </a:bodyPr>
          <a:lstStyle/>
          <a:p>
            <a:pPr marL="0" indent="0">
              <a:buNone/>
            </a:pPr>
            <a:r>
              <a:rPr lang="en-US" sz="1050" dirty="0"/>
              <a:t>The Foundation Phase consists of Rising Threes, Nursery, Reception, Year 1 and Year 2 children.  It covers seven areas of learning:</a:t>
            </a:r>
          </a:p>
          <a:p>
            <a:r>
              <a:rPr lang="en-US" sz="1050" dirty="0"/>
              <a:t>Language, Literacy and Communication</a:t>
            </a:r>
          </a:p>
          <a:p>
            <a:r>
              <a:rPr lang="en-US" sz="1050" dirty="0"/>
              <a:t>Mathematical Development</a:t>
            </a:r>
          </a:p>
          <a:p>
            <a:r>
              <a:rPr lang="en-US" sz="1050" dirty="0"/>
              <a:t>Physical Development</a:t>
            </a:r>
          </a:p>
          <a:p>
            <a:r>
              <a:rPr lang="en-US" sz="1050" dirty="0"/>
              <a:t>Creative Development</a:t>
            </a:r>
          </a:p>
          <a:p>
            <a:r>
              <a:rPr lang="en-US" sz="1050" dirty="0"/>
              <a:t>Knowledge and Understanding of the World</a:t>
            </a:r>
          </a:p>
          <a:p>
            <a:r>
              <a:rPr lang="en-US" sz="1050" dirty="0"/>
              <a:t>Personal and Social Development, Well Being and Cultural Diversity</a:t>
            </a:r>
          </a:p>
          <a:p>
            <a:r>
              <a:rPr lang="en-US" sz="1050" dirty="0"/>
              <a:t>Welsh Language Development</a:t>
            </a:r>
          </a:p>
        </p:txBody>
      </p:sp>
      <p:sp>
        <p:nvSpPr>
          <p:cNvPr id="6" name="Rectangle 5"/>
          <p:cNvSpPr/>
          <p:nvPr/>
        </p:nvSpPr>
        <p:spPr>
          <a:xfrm>
            <a:off x="4292600" y="2998738"/>
            <a:ext cx="4572000" cy="1177245"/>
          </a:xfrm>
          <a:prstGeom prst="rect">
            <a:avLst/>
          </a:prstGeom>
        </p:spPr>
        <p:txBody>
          <a:bodyPr>
            <a:spAutoFit/>
          </a:bodyPr>
          <a:lstStyle/>
          <a:p>
            <a:pPr marL="285750" indent="-285750">
              <a:buFont typeface="Arial"/>
              <a:buChar char="•"/>
            </a:pPr>
            <a:r>
              <a:rPr lang="en-US" sz="1050" dirty="0">
                <a:solidFill>
                  <a:schemeClr val="bg1"/>
                </a:solidFill>
              </a:rPr>
              <a:t>The school provides a broad and rich framework that includes outdoor learning and outdoor play. </a:t>
            </a:r>
          </a:p>
          <a:p>
            <a:pPr marL="285750" indent="-285750">
              <a:buFont typeface="Arial"/>
              <a:buChar char="•"/>
            </a:pPr>
            <a:endParaRPr lang="en-US" sz="1050" dirty="0">
              <a:solidFill>
                <a:schemeClr val="bg1"/>
              </a:solidFill>
            </a:endParaRPr>
          </a:p>
          <a:p>
            <a:pPr marL="285750" indent="-285750">
              <a:buFont typeface="Arial"/>
              <a:buChar char="•"/>
            </a:pPr>
            <a:r>
              <a:rPr lang="en-US" sz="1050" dirty="0">
                <a:solidFill>
                  <a:schemeClr val="bg1"/>
                </a:solidFill>
              </a:rPr>
              <a:t>We aim to nurture pupils to become confident and inquisitive individuals with good literacy and numeracy skills whilst </a:t>
            </a:r>
            <a:r>
              <a:rPr lang="en-US" sz="1050" dirty="0" err="1">
                <a:solidFill>
                  <a:schemeClr val="bg1"/>
                </a:solidFill>
              </a:rPr>
              <a:t>recognising</a:t>
            </a:r>
            <a:r>
              <a:rPr lang="en-US" sz="1050" dirty="0">
                <a:solidFill>
                  <a:schemeClr val="bg1"/>
                </a:solidFill>
              </a:rPr>
              <a:t> their level of maturity and  stage of development</a:t>
            </a:r>
            <a:r>
              <a:rPr lang="en-US" dirty="0">
                <a:solidFill>
                  <a:schemeClr val="bg1"/>
                </a:solidFill>
              </a:rPr>
              <a:t>.</a:t>
            </a:r>
          </a:p>
        </p:txBody>
      </p:sp>
      <p:pic>
        <p:nvPicPr>
          <p:cNvPr id="4" name="Picture 3" descr="FP.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25445" y="638864"/>
            <a:ext cx="3023712" cy="2004853"/>
          </a:xfrm>
          <a:prstGeom prst="rect">
            <a:avLst/>
          </a:prstGeom>
          <a:ln>
            <a:noFill/>
          </a:ln>
          <a:effectLst>
            <a:softEdge rad="112500"/>
          </a:effectLst>
        </p:spPr>
      </p:pic>
      <p:sp>
        <p:nvSpPr>
          <p:cNvPr id="5" name="Slide Number Placeholder 4"/>
          <p:cNvSpPr>
            <a:spLocks noGrp="1"/>
          </p:cNvSpPr>
          <p:nvPr>
            <p:ph type="sldNum" sz="quarter" idx="12"/>
          </p:nvPr>
        </p:nvSpPr>
        <p:spPr/>
        <p:txBody>
          <a:bodyPr/>
          <a:lstStyle/>
          <a:p>
            <a:fld id="{93E4AAA4-6363-4581-962D-1ACCC2D600C5}" type="slidenum">
              <a:rPr lang="en-US" smtClean="0"/>
              <a:t>8</a:t>
            </a:fld>
            <a:endParaRPr lang="en-US"/>
          </a:p>
        </p:txBody>
      </p:sp>
      <p:pic>
        <p:nvPicPr>
          <p:cNvPr id="9" name="Picture 8" descr="C:\Users\nashj\Desktop\721.JPG"/>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6963817" y="4562474"/>
            <a:ext cx="2383155" cy="1787525"/>
          </a:xfrm>
          <a:prstGeom prst="rect">
            <a:avLst/>
          </a:prstGeom>
          <a:ln>
            <a:noFill/>
          </a:ln>
          <a:effectLst>
            <a:softEdge rad="112500"/>
          </a:effectLst>
        </p:spPr>
      </p:pic>
      <p:pic>
        <p:nvPicPr>
          <p:cNvPr id="10" name="Picture 9" descr="C:\Users\nashj\Desktop\IMG_0450.JPG"/>
          <p:cNvPicPr/>
          <p:nvPr/>
        </p:nvPicPr>
        <p:blipFill>
          <a:blip r:embed="rId4" cstate="email">
            <a:extLst>
              <a:ext uri="{28A0092B-C50C-407E-A947-70E740481C1C}">
                <a14:useLocalDpi xmlns:a14="http://schemas.microsoft.com/office/drawing/2010/main" val="0"/>
              </a:ext>
            </a:extLst>
          </a:blip>
          <a:srcRect/>
          <a:stretch>
            <a:fillRect/>
          </a:stretch>
        </p:blipFill>
        <p:spPr bwMode="auto">
          <a:xfrm rot="5400000">
            <a:off x="3853217" y="4720870"/>
            <a:ext cx="2171697" cy="1470731"/>
          </a:xfrm>
          <a:prstGeom prst="rect">
            <a:avLst/>
          </a:prstGeom>
          <a:ln>
            <a:noFill/>
          </a:ln>
          <a:effectLst>
            <a:softEdge rad="112500"/>
          </a:effectLst>
        </p:spPr>
      </p:pic>
      <p:pic>
        <p:nvPicPr>
          <p:cNvPr id="11" name="Picture 10" descr="C:\Users\nashj\Desktop\IMG_5281.JPG"/>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838718" y="4781301"/>
            <a:ext cx="1422913" cy="976561"/>
          </a:xfrm>
          <a:prstGeom prst="rect">
            <a:avLst/>
          </a:prstGeom>
          <a:ln>
            <a:noFill/>
          </a:ln>
          <a:effectLst>
            <a:softEdge rad="112500"/>
          </a:effectLst>
        </p:spPr>
      </p:pic>
    </p:spTree>
    <p:extLst>
      <p:ext uri="{BB962C8B-B14F-4D97-AF65-F5344CB8AC3E}">
        <p14:creationId xmlns:p14="http://schemas.microsoft.com/office/powerpoint/2010/main" val="1528298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STAGE 2</a:t>
            </a:r>
          </a:p>
        </p:txBody>
      </p:sp>
      <p:sp>
        <p:nvSpPr>
          <p:cNvPr id="3" name="Content Placeholder 2"/>
          <p:cNvSpPr>
            <a:spLocks noGrp="1"/>
          </p:cNvSpPr>
          <p:nvPr>
            <p:ph idx="1"/>
          </p:nvPr>
        </p:nvSpPr>
        <p:spPr/>
        <p:txBody>
          <a:bodyPr>
            <a:normAutofit fontScale="92500" lnSpcReduction="20000"/>
          </a:bodyPr>
          <a:lstStyle/>
          <a:p>
            <a:r>
              <a:rPr lang="en-US" sz="1800" dirty="0"/>
              <a:t>This stage includes pupils from Year three to Year six.</a:t>
            </a:r>
          </a:p>
          <a:p>
            <a:r>
              <a:rPr lang="en-US" sz="1800" dirty="0"/>
              <a:t>The curriculum for Key Stage 2 consists of three core subjects, English, Mathematics and Science.  </a:t>
            </a:r>
          </a:p>
          <a:p>
            <a:r>
              <a:rPr lang="en-US" sz="1800" dirty="0"/>
              <a:t>In additional there are the following foundation subjects; Art and Design, Music, Welsh Second Language, ICT, Design Technology, Physical Education, Religious Education, Personal and Social Education, Geography and History.</a:t>
            </a:r>
          </a:p>
          <a:p>
            <a:r>
              <a:rPr lang="en-US" sz="1800" dirty="0"/>
              <a:t>Literacy and Numeracy skills taught in English and Mathematics are applied across the curriculum.</a:t>
            </a:r>
          </a:p>
          <a:p>
            <a:r>
              <a:rPr lang="en-US" sz="1800" dirty="0"/>
              <a:t>Dynamic and diverse learning opportunities are provided through a themed approach to learning.</a:t>
            </a:r>
          </a:p>
        </p:txBody>
      </p:sp>
      <p:pic>
        <p:nvPicPr>
          <p:cNvPr id="4" name="Picture 3" descr="DSC_034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111144" y="1440006"/>
            <a:ext cx="1866505" cy="1239694"/>
          </a:xfrm>
          <a:prstGeom prst="rect">
            <a:avLst/>
          </a:prstGeom>
          <a:ln>
            <a:noFill/>
          </a:ln>
          <a:effectLst>
            <a:softEdge rad="112500"/>
          </a:effectLst>
        </p:spPr>
      </p:pic>
      <p:pic>
        <p:nvPicPr>
          <p:cNvPr id="5" name="Picture 4" descr="Macintosh HD:Users:jmnash:Pictures:iPhoto Library.photolibrary:Previews:2014:09:22:20140922-194603:wfRhFDp6RRmxcSBlv4CZmg:photo.jpg"/>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105399" y="1440006"/>
            <a:ext cx="1899285" cy="1265094"/>
          </a:xfrm>
          <a:prstGeom prst="rect">
            <a:avLst/>
          </a:prstGeom>
          <a:ln>
            <a:noFill/>
          </a:ln>
          <a:effectLst>
            <a:softEdge rad="112500"/>
          </a:effectLst>
        </p:spPr>
      </p:pic>
      <p:pic>
        <p:nvPicPr>
          <p:cNvPr id="6" name="Picture 5" descr="IMG_0167.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427741" y="132815"/>
            <a:ext cx="1414807" cy="1056739"/>
          </a:xfrm>
          <a:prstGeom prst="rect">
            <a:avLst/>
          </a:prstGeom>
          <a:ln>
            <a:noFill/>
          </a:ln>
          <a:effectLst>
            <a:softEdge rad="112500"/>
          </a:effectLst>
        </p:spPr>
      </p:pic>
      <p:sp>
        <p:nvSpPr>
          <p:cNvPr id="7" name="Slide Number Placeholder 6"/>
          <p:cNvSpPr>
            <a:spLocks noGrp="1"/>
          </p:cNvSpPr>
          <p:nvPr>
            <p:ph type="sldNum" sz="quarter" idx="12"/>
          </p:nvPr>
        </p:nvSpPr>
        <p:spPr/>
        <p:txBody>
          <a:bodyPr/>
          <a:lstStyle/>
          <a:p>
            <a:fld id="{93E4AAA4-6363-4581-962D-1ACCC2D600C5}" type="slidenum">
              <a:rPr lang="en-US" smtClean="0"/>
              <a:t>9</a:t>
            </a:fld>
            <a:endParaRPr lang="en-US"/>
          </a:p>
        </p:txBody>
      </p:sp>
    </p:spTree>
    <p:extLst>
      <p:ext uri="{BB962C8B-B14F-4D97-AF65-F5344CB8AC3E}">
        <p14:creationId xmlns:p14="http://schemas.microsoft.com/office/powerpoint/2010/main" val="1828077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Learning Needs</a:t>
            </a:r>
          </a:p>
        </p:txBody>
      </p:sp>
      <p:sp>
        <p:nvSpPr>
          <p:cNvPr id="3" name="Content Placeholder 2"/>
          <p:cNvSpPr>
            <a:spLocks noGrp="1"/>
          </p:cNvSpPr>
          <p:nvPr>
            <p:ph idx="1"/>
          </p:nvPr>
        </p:nvSpPr>
        <p:spPr>
          <a:xfrm>
            <a:off x="368300" y="2933700"/>
            <a:ext cx="8508999" cy="3365500"/>
          </a:xfrm>
        </p:spPr>
        <p:txBody>
          <a:bodyPr>
            <a:normAutofit fontScale="32500" lnSpcReduction="20000"/>
          </a:bodyPr>
          <a:lstStyle/>
          <a:p>
            <a:r>
              <a:rPr lang="en-US" sz="3000" dirty="0"/>
              <a:t>We value the abilities and achievements of all our pupils and are committed to providing each pupil with  the best environment for learning.</a:t>
            </a:r>
          </a:p>
          <a:p>
            <a:r>
              <a:rPr lang="en-US" sz="3000" dirty="0"/>
              <a:t>All staff encourage and support pupils to reach their full potential and promote self-esteem and success.</a:t>
            </a:r>
          </a:p>
          <a:p>
            <a:r>
              <a:rPr lang="en-US" sz="3000" dirty="0"/>
              <a:t>Every teacher is concerned with the whole child and is aware of the importance of early identification of a child’s special educational needs.</a:t>
            </a:r>
          </a:p>
          <a:p>
            <a:r>
              <a:rPr lang="en-US" sz="3000" dirty="0"/>
              <a:t>The school has a Special Needs policy approved by the Governing Body and there is a Governor designated as Governor for Special Needs.</a:t>
            </a:r>
            <a:endParaRPr lang="en-GB" sz="3000" dirty="0"/>
          </a:p>
          <a:p>
            <a:r>
              <a:rPr lang="en-US" sz="3000" dirty="0"/>
              <a:t>Children may have special educational needs, which may have an affect on their progress in school.  The problems they experience may arise as a result of a physical, social, emotional or perhaps a medical condition.  It may be that a child has a specific need in one area, which affects academic progress.  Parents will be informed if there is any cause for concern.  Appropriate arrangements are made for pupils identified with special needs, including support with lessons or withdrawal for extra help. </a:t>
            </a:r>
            <a:endParaRPr lang="en-GB" sz="3000" dirty="0"/>
          </a:p>
          <a:p>
            <a:r>
              <a:rPr lang="en-US" sz="3000" dirty="0"/>
              <a:t>It may be necessary to refer some pupils to the Educational Psychologist.  Parents will be fully informed if this proves to be the case.  If a child has long term special needs the head teacher may request statutory assessment.  The Educational Psychologist may then draft a “statement” for the child. This may mean that the child will be granted extra help, either within their own school, or in a special school, or unit, which is more suited to their individual needs.</a:t>
            </a:r>
            <a:endParaRPr lang="en-GB" sz="3000" dirty="0"/>
          </a:p>
        </p:txBody>
      </p:sp>
      <p:pic>
        <p:nvPicPr>
          <p:cNvPr id="4" name="Picture 3" descr="sen.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237869" y="282223"/>
            <a:ext cx="1639430" cy="1453444"/>
          </a:xfrm>
          <a:prstGeom prst="rect">
            <a:avLst/>
          </a:prstGeom>
          <a:ln>
            <a:noFill/>
          </a:ln>
          <a:effectLst>
            <a:softEdge rad="112500"/>
          </a:effectLst>
        </p:spPr>
      </p:pic>
      <p:sp>
        <p:nvSpPr>
          <p:cNvPr id="5" name="Slide Number Placeholder 4"/>
          <p:cNvSpPr>
            <a:spLocks noGrp="1"/>
          </p:cNvSpPr>
          <p:nvPr>
            <p:ph type="sldNum" sz="quarter" idx="12"/>
          </p:nvPr>
        </p:nvSpPr>
        <p:spPr/>
        <p:txBody>
          <a:bodyPr/>
          <a:lstStyle/>
          <a:p>
            <a:fld id="{93E4AAA4-6363-4581-962D-1ACCC2D600C5}" type="slidenum">
              <a:rPr lang="en-US" smtClean="0"/>
              <a:t>10</a:t>
            </a:fld>
            <a:endParaRPr lang="en-US"/>
          </a:p>
        </p:txBody>
      </p:sp>
    </p:spTree>
    <p:extLst>
      <p:ext uri="{BB962C8B-B14F-4D97-AF65-F5344CB8AC3E}">
        <p14:creationId xmlns:p14="http://schemas.microsoft.com/office/powerpoint/2010/main" val="1766768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More Able and Talented</a:t>
            </a:r>
          </a:p>
        </p:txBody>
      </p:sp>
      <p:sp>
        <p:nvSpPr>
          <p:cNvPr id="3" name="Content Placeholder 2"/>
          <p:cNvSpPr>
            <a:spLocks noGrp="1"/>
          </p:cNvSpPr>
          <p:nvPr>
            <p:ph idx="1"/>
          </p:nvPr>
        </p:nvSpPr>
        <p:spPr/>
        <p:txBody>
          <a:bodyPr>
            <a:normAutofit fontScale="85000" lnSpcReduction="10000"/>
          </a:bodyPr>
          <a:lstStyle/>
          <a:p>
            <a:r>
              <a:rPr lang="en-US" dirty="0"/>
              <a:t>A pupil is also considered to have additional learning needs if they are very able and the school provides them with enrichment and extension activities as appropriate.</a:t>
            </a:r>
          </a:p>
          <a:p>
            <a:r>
              <a:rPr lang="en-US" dirty="0"/>
              <a:t> A booklet is available from the Heads Office on how to support More Able pupils at home. </a:t>
            </a:r>
          </a:p>
          <a:p>
            <a:r>
              <a:rPr lang="en-US" dirty="0"/>
              <a:t> </a:t>
            </a:r>
            <a:r>
              <a:rPr lang="en-US" dirty="0" err="1"/>
              <a:t>Pentwynmawr</a:t>
            </a:r>
            <a:r>
              <a:rPr lang="en-US" dirty="0"/>
              <a:t> Primary School has a proud record of provision for pupils with special needs and this continues. </a:t>
            </a:r>
          </a:p>
          <a:p>
            <a:pPr marL="0" indent="0">
              <a:buNone/>
            </a:pPr>
            <a:r>
              <a:rPr lang="en-US" dirty="0"/>
              <a:t> </a:t>
            </a:r>
            <a:endParaRPr lang="en-GB" dirty="0"/>
          </a:p>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11</a:t>
            </a:fld>
            <a:endParaRPr lang="en-US"/>
          </a:p>
        </p:txBody>
      </p:sp>
    </p:spTree>
    <p:extLst>
      <p:ext uri="{BB962C8B-B14F-4D97-AF65-F5344CB8AC3E}">
        <p14:creationId xmlns:p14="http://schemas.microsoft.com/office/powerpoint/2010/main" val="2507278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Literacy  Skills</a:t>
            </a:r>
          </a:p>
        </p:txBody>
      </p:sp>
      <p:pic>
        <p:nvPicPr>
          <p:cNvPr id="7" name="Picture 6" descr="IMG_1421.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5400000">
            <a:off x="6851269" y="736609"/>
            <a:ext cx="2628713" cy="1475768"/>
          </a:xfrm>
          <a:prstGeom prst="rect">
            <a:avLst/>
          </a:prstGeom>
          <a:ln>
            <a:noFill/>
          </a:ln>
          <a:effectLst>
            <a:softEdge rad="112500"/>
          </a:effectLst>
        </p:spPr>
      </p:pic>
      <p:pic>
        <p:nvPicPr>
          <p:cNvPr id="4" name="Content Placeholder 3" descr="IMG_1413.JPG"/>
          <p:cNvPicPr>
            <a:picLocks noGrp="1" noChangeAspect="1"/>
          </p:cNvPicPr>
          <p:nvPr>
            <p:ph idx="1"/>
          </p:nvPr>
        </p:nvPicPr>
        <p:blipFill>
          <a:blip r:embed="rId3" cstate="email">
            <a:extLst>
              <a:ext uri="{28A0092B-C50C-407E-A947-70E740481C1C}">
                <a14:useLocalDpi xmlns:a14="http://schemas.microsoft.com/office/drawing/2010/main" val="0"/>
              </a:ext>
            </a:extLst>
          </a:blip>
          <a:srcRect t="575" b="575"/>
          <a:stretch>
            <a:fillRect/>
          </a:stretch>
        </p:blipFill>
        <p:spPr>
          <a:xfrm>
            <a:off x="5148381" y="1371600"/>
            <a:ext cx="2083969" cy="1156629"/>
          </a:xfrm>
          <a:prstGeom prst="rect">
            <a:avLst/>
          </a:prstGeom>
          <a:ln>
            <a:noFill/>
          </a:ln>
          <a:effectLst>
            <a:softEdge rad="112500"/>
          </a:effectLst>
        </p:spPr>
      </p:pic>
      <p:sp>
        <p:nvSpPr>
          <p:cNvPr id="3" name="Rectangle 2"/>
          <p:cNvSpPr/>
          <p:nvPr/>
        </p:nvSpPr>
        <p:spPr>
          <a:xfrm>
            <a:off x="401934" y="2819400"/>
            <a:ext cx="8501576" cy="3108544"/>
          </a:xfrm>
          <a:prstGeom prst="rect">
            <a:avLst/>
          </a:prstGeom>
        </p:spPr>
        <p:txBody>
          <a:bodyPr wrap="square">
            <a:spAutoFit/>
          </a:bodyPr>
          <a:lstStyle/>
          <a:p>
            <a:r>
              <a:rPr lang="en-US" sz="1400" dirty="0">
                <a:solidFill>
                  <a:schemeClr val="bg1"/>
                </a:solidFill>
              </a:rPr>
              <a:t>Reading, writing, speaking and listening skills are taught in English and applied throughout all other areas of the curriculum.</a:t>
            </a:r>
          </a:p>
          <a:p>
            <a:endParaRPr lang="en-US" sz="1400" dirty="0">
              <a:solidFill>
                <a:schemeClr val="bg1"/>
              </a:solidFill>
            </a:endParaRPr>
          </a:p>
          <a:p>
            <a:r>
              <a:rPr lang="en-US" sz="1400" dirty="0">
                <a:solidFill>
                  <a:schemeClr val="bg1"/>
                </a:solidFill>
              </a:rPr>
              <a:t>Pupils are encouraged to use standard English in their talk.  We develop pupils to become confident speakers and presenters.</a:t>
            </a:r>
          </a:p>
          <a:p>
            <a:endParaRPr lang="en-US" sz="1400" dirty="0">
              <a:solidFill>
                <a:schemeClr val="bg1"/>
              </a:solidFill>
            </a:endParaRPr>
          </a:p>
          <a:p>
            <a:r>
              <a:rPr lang="en-US" sz="1400" dirty="0">
                <a:solidFill>
                  <a:schemeClr val="bg1"/>
                </a:solidFill>
              </a:rPr>
              <a:t> In reading, the broad aims are to enable  children to read fluently and with understanding a variety of materials, to read for pleasure and for information.  We aim to develop the children’s ability to retrieve information for the purpose of study. Children are encouraged to practice reading at home in order to develop mastery of this crucial skill.</a:t>
            </a:r>
          </a:p>
          <a:p>
            <a:endParaRPr lang="en-GB" sz="1400" dirty="0"/>
          </a:p>
          <a:p>
            <a:r>
              <a:rPr lang="en-US" sz="1400" dirty="0">
                <a:solidFill>
                  <a:schemeClr val="bg1"/>
                </a:solidFill>
              </a:rPr>
              <a:t>Writing, in a variety of genres is regarded as an important part of the language curriculum. Pupils are also provided with many opportunities to write across the curriculum through their topic work.</a:t>
            </a:r>
            <a:endParaRPr lang="en-GB" sz="1400" dirty="0">
              <a:solidFill>
                <a:schemeClr val="bg1"/>
              </a:solidFill>
            </a:endParaRPr>
          </a:p>
        </p:txBody>
      </p:sp>
      <p:sp>
        <p:nvSpPr>
          <p:cNvPr id="5" name="Slide Number Placeholder 4"/>
          <p:cNvSpPr>
            <a:spLocks noGrp="1"/>
          </p:cNvSpPr>
          <p:nvPr>
            <p:ph type="sldNum" sz="quarter" idx="12"/>
          </p:nvPr>
        </p:nvSpPr>
        <p:spPr/>
        <p:txBody>
          <a:bodyPr/>
          <a:lstStyle/>
          <a:p>
            <a:fld id="{93E4AAA4-6363-4581-962D-1ACCC2D600C5}" type="slidenum">
              <a:rPr lang="en-US" smtClean="0"/>
              <a:t>12</a:t>
            </a:fld>
            <a:endParaRPr lang="en-US"/>
          </a:p>
        </p:txBody>
      </p:sp>
    </p:spTree>
    <p:extLst>
      <p:ext uri="{BB962C8B-B14F-4D97-AF65-F5344CB8AC3E}">
        <p14:creationId xmlns:p14="http://schemas.microsoft.com/office/powerpoint/2010/main" val="5247872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Numeracy Skills</a:t>
            </a:r>
          </a:p>
        </p:txBody>
      </p:sp>
      <p:sp>
        <p:nvSpPr>
          <p:cNvPr id="3" name="Content Placeholder 2"/>
          <p:cNvSpPr>
            <a:spLocks noGrp="1"/>
          </p:cNvSpPr>
          <p:nvPr>
            <p:ph idx="1"/>
          </p:nvPr>
        </p:nvSpPr>
        <p:spPr>
          <a:xfrm>
            <a:off x="450167" y="2819399"/>
            <a:ext cx="8351840" cy="3803503"/>
          </a:xfrm>
        </p:spPr>
        <p:txBody>
          <a:bodyPr>
            <a:normAutofit fontScale="62500" lnSpcReduction="20000"/>
          </a:bodyPr>
          <a:lstStyle/>
          <a:p>
            <a:r>
              <a:rPr lang="en-US" dirty="0">
                <a:effectLst/>
              </a:rPr>
              <a:t>Mathematics and mathematical skills are taught through practical experiences, which lead to the development of sound concepts.  Pupils are encouraged to extend their mathematical thinking by solving mathematical problems, communicating and reasoning mathematically using contexts from across the whole range of mathematics, across the curriculum and as applied to real-life problems.</a:t>
            </a:r>
            <a:endParaRPr lang="en-GB" dirty="0">
              <a:effectLst/>
            </a:endParaRPr>
          </a:p>
          <a:p>
            <a:r>
              <a:rPr lang="en-US" dirty="0">
                <a:effectLst/>
              </a:rPr>
              <a:t>Pupils extend their use of the number system, moving from counting reliably to calculating fluently with all four number operations, including in the context of money, in order to solve numerical problems. </a:t>
            </a:r>
          </a:p>
          <a:p>
            <a:r>
              <a:rPr lang="en-US" dirty="0">
                <a:effectLst/>
              </a:rPr>
              <a:t>They develop estimation strategies and apply these to check calculations, both written and by calculator. </a:t>
            </a:r>
          </a:p>
          <a:p>
            <a:r>
              <a:rPr lang="en-US" dirty="0">
                <a:effectLst/>
              </a:rPr>
              <a:t>They explore a wide variety of shapes and their properties and, in the context of measures, use a range of units and practical equipment with increasing accuracy. They collect, represent and interpret data for a variety of purposes. They select, discuss, explain and present their methods and reasoning using an increasing range of mathematical language, diagrams and charts.</a:t>
            </a:r>
            <a:endParaRPr lang="en-GB" dirty="0">
              <a:effectLst/>
            </a:endParaRPr>
          </a:p>
        </p:txBody>
      </p:sp>
      <p:pic>
        <p:nvPicPr>
          <p:cNvPr id="4" name="Picture 3" descr="skd188779sdc.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147160" y="1507662"/>
            <a:ext cx="947200" cy="902208"/>
          </a:xfrm>
          <a:prstGeom prst="rect">
            <a:avLst/>
          </a:prstGeom>
        </p:spPr>
      </p:pic>
      <p:pic>
        <p:nvPicPr>
          <p:cNvPr id="6" name="Picture 5" descr="skd188779sdc.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196800" y="1695125"/>
            <a:ext cx="947200" cy="902208"/>
          </a:xfrm>
          <a:prstGeom prst="rect">
            <a:avLst/>
          </a:prstGeom>
        </p:spPr>
      </p:pic>
      <p:sp>
        <p:nvSpPr>
          <p:cNvPr id="8" name="Slide Number Placeholder 7"/>
          <p:cNvSpPr>
            <a:spLocks noGrp="1"/>
          </p:cNvSpPr>
          <p:nvPr>
            <p:ph type="sldNum" sz="quarter" idx="12"/>
          </p:nvPr>
        </p:nvSpPr>
        <p:spPr/>
        <p:txBody>
          <a:bodyPr/>
          <a:lstStyle/>
          <a:p>
            <a:fld id="{93E4AAA4-6363-4581-962D-1ACCC2D600C5}" type="slidenum">
              <a:rPr lang="en-US" smtClean="0"/>
              <a:t>13</a:t>
            </a:fld>
            <a:endParaRPr lang="en-US"/>
          </a:p>
        </p:txBody>
      </p:sp>
      <p:pic>
        <p:nvPicPr>
          <p:cNvPr id="9" name="Picture 8" descr="C:\Users\nashj\Desktop\IMG_0213.JPG"/>
          <p:cNvPicPr/>
          <p:nvPr/>
        </p:nvPicPr>
        <p:blipFill>
          <a:blip r:embed="rId3" cstate="email">
            <a:extLst>
              <a:ext uri="{28A0092B-C50C-407E-A947-70E740481C1C}">
                <a14:useLocalDpi xmlns:a14="http://schemas.microsoft.com/office/drawing/2010/main" val="0"/>
              </a:ext>
            </a:extLst>
          </a:blip>
          <a:srcRect/>
          <a:stretch>
            <a:fillRect/>
          </a:stretch>
        </p:blipFill>
        <p:spPr bwMode="auto">
          <a:xfrm rot="5400000">
            <a:off x="6419527" y="1424311"/>
            <a:ext cx="1311188" cy="1205767"/>
          </a:xfrm>
          <a:prstGeom prst="rect">
            <a:avLst/>
          </a:prstGeom>
          <a:ln>
            <a:noFill/>
          </a:ln>
          <a:effectLst>
            <a:softEdge rad="112500"/>
          </a:effectLst>
        </p:spPr>
      </p:pic>
      <p:pic>
        <p:nvPicPr>
          <p:cNvPr id="5" name="Picture 4" descr="skd188779sdc.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482425" y="1856683"/>
            <a:ext cx="947200" cy="902208"/>
          </a:xfrm>
          <a:prstGeom prst="rect">
            <a:avLst/>
          </a:prstGeom>
        </p:spPr>
      </p:pic>
      <p:pic>
        <p:nvPicPr>
          <p:cNvPr id="7" name="Picture 6" descr="SP000819.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rot="20629016">
            <a:off x="5670893" y="921511"/>
            <a:ext cx="1602687" cy="900176"/>
          </a:xfrm>
          <a:prstGeom prst="rect">
            <a:avLst/>
          </a:prstGeom>
        </p:spPr>
      </p:pic>
      <p:pic>
        <p:nvPicPr>
          <p:cNvPr id="2050" name="Picture 2"/>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7434531" y="217347"/>
            <a:ext cx="1042987" cy="13954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8361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I.C.T. </a:t>
            </a:r>
          </a:p>
        </p:txBody>
      </p:sp>
      <p:pic>
        <p:nvPicPr>
          <p:cNvPr id="3" name="Picture 2" descr="72883965.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591351" y="1595120"/>
            <a:ext cx="1999048" cy="1224280"/>
          </a:xfrm>
          <a:prstGeom prst="rect">
            <a:avLst/>
          </a:prstGeom>
        </p:spPr>
      </p:pic>
      <p:sp>
        <p:nvSpPr>
          <p:cNvPr id="5" name="TextBox 4"/>
          <p:cNvSpPr txBox="1"/>
          <p:nvPr/>
        </p:nvSpPr>
        <p:spPr>
          <a:xfrm>
            <a:off x="537872" y="3263225"/>
            <a:ext cx="8304677" cy="3139321"/>
          </a:xfrm>
          <a:prstGeom prst="rect">
            <a:avLst/>
          </a:prstGeom>
          <a:noFill/>
        </p:spPr>
        <p:txBody>
          <a:bodyPr wrap="square" rtlCol="0">
            <a:spAutoFit/>
          </a:bodyPr>
          <a:lstStyle/>
          <a:p>
            <a:pPr marL="285750" indent="-285750">
              <a:buFont typeface="Arial"/>
              <a:buChar char="•"/>
            </a:pPr>
            <a:r>
              <a:rPr lang="en-US" dirty="0">
                <a:solidFill>
                  <a:schemeClr val="bg1"/>
                </a:solidFill>
              </a:rPr>
              <a:t>The school has an ICT suite, interactive whiteboards, flat screen TVs and </a:t>
            </a:r>
            <a:r>
              <a:rPr lang="en-US" dirty="0" err="1">
                <a:solidFill>
                  <a:schemeClr val="bg1"/>
                </a:solidFill>
              </a:rPr>
              <a:t>ipads</a:t>
            </a:r>
            <a:r>
              <a:rPr lang="en-US" dirty="0">
                <a:solidFill>
                  <a:schemeClr val="bg1"/>
                </a:solidFill>
              </a:rPr>
              <a:t> in all classes. </a:t>
            </a:r>
          </a:p>
          <a:p>
            <a:pPr marL="285750" indent="-285750">
              <a:buFont typeface="Arial"/>
              <a:buChar char="•"/>
            </a:pPr>
            <a:r>
              <a:rPr lang="en-US" dirty="0">
                <a:solidFill>
                  <a:schemeClr val="bg1"/>
                </a:solidFill>
              </a:rPr>
              <a:t>The school has an online website for students and parents </a:t>
            </a:r>
          </a:p>
          <a:p>
            <a:r>
              <a:rPr lang="en-US" dirty="0">
                <a:solidFill>
                  <a:schemeClr val="bg1"/>
                </a:solidFill>
              </a:rPr>
              <a:t>      Website: </a:t>
            </a:r>
            <a:r>
              <a:rPr lang="en-US" b="1" u="sng" dirty="0">
                <a:solidFill>
                  <a:srgbClr val="FF0000"/>
                </a:solidFill>
                <a:hlinkClick r:id="rId3"/>
              </a:rPr>
              <a:t>www.pentwynmawrprimaryschool.co.uk</a:t>
            </a:r>
            <a:r>
              <a:rPr lang="en-US" dirty="0">
                <a:solidFill>
                  <a:schemeClr val="bg1"/>
                </a:solidFill>
              </a:rPr>
              <a:t> </a:t>
            </a:r>
          </a:p>
          <a:p>
            <a:pPr marL="285750" indent="-285750">
              <a:buFont typeface="Arial"/>
              <a:buChar char="•"/>
            </a:pPr>
            <a:r>
              <a:rPr lang="en-US" dirty="0">
                <a:solidFill>
                  <a:schemeClr val="bg1"/>
                </a:solidFill>
              </a:rPr>
              <a:t>Pupils are taught a range of ICT skills and apply these skills across all areas of the curriculum. </a:t>
            </a:r>
          </a:p>
          <a:p>
            <a:pPr marL="285750" indent="-285750">
              <a:buFont typeface="Arial"/>
              <a:buChar char="•"/>
            </a:pPr>
            <a:r>
              <a:rPr lang="en-US" dirty="0">
                <a:solidFill>
                  <a:schemeClr val="bg1"/>
                </a:solidFill>
              </a:rPr>
              <a:t>Pupils are taught Internet safety.</a:t>
            </a:r>
          </a:p>
          <a:p>
            <a:pPr marL="285750" indent="-285750">
              <a:buFont typeface="Arial"/>
              <a:buChar char="•"/>
            </a:pPr>
            <a:endParaRPr lang="en-GB" dirty="0">
              <a:solidFill>
                <a:schemeClr val="bg1"/>
              </a:solidFill>
            </a:endParaRPr>
          </a:p>
          <a:p>
            <a:endParaRPr lang="en-US" dirty="0"/>
          </a:p>
          <a:p>
            <a:pPr marL="285750" indent="-285750">
              <a:buFont typeface="Arial"/>
              <a:buChar char="•"/>
            </a:pPr>
            <a:endParaRPr lang="en-US" dirty="0"/>
          </a:p>
          <a:p>
            <a:pPr marL="285750" indent="-285750">
              <a:buFont typeface="Arial"/>
              <a:buChar char="•"/>
            </a:pPr>
            <a:endParaRPr lang="en-US" dirty="0"/>
          </a:p>
        </p:txBody>
      </p:sp>
      <p:pic>
        <p:nvPicPr>
          <p:cNvPr id="6" name="Picture 5" descr="photo.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971273" y="4795577"/>
            <a:ext cx="2619126" cy="1758450"/>
          </a:xfrm>
          <a:prstGeom prst="rect">
            <a:avLst/>
          </a:prstGeom>
        </p:spPr>
      </p:pic>
      <p:pic>
        <p:nvPicPr>
          <p:cNvPr id="7" name="Picture 6" descr="Unknown.jp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1462087" y="5522242"/>
            <a:ext cx="2501917" cy="880304"/>
          </a:xfrm>
          <a:prstGeom prst="rect">
            <a:avLst/>
          </a:prstGeom>
        </p:spPr>
      </p:pic>
      <p:pic>
        <p:nvPicPr>
          <p:cNvPr id="4" name="Picture 3" descr="DSC_0274.JPG"/>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3905627" y="1442302"/>
            <a:ext cx="2065646" cy="1377097"/>
          </a:xfrm>
          <a:prstGeom prst="rect">
            <a:avLst/>
          </a:prstGeom>
          <a:ln>
            <a:noFill/>
          </a:ln>
          <a:effectLst>
            <a:softEdge rad="112500"/>
          </a:effectLst>
        </p:spPr>
      </p:pic>
      <p:sp>
        <p:nvSpPr>
          <p:cNvPr id="8" name="Slide Number Placeholder 7"/>
          <p:cNvSpPr>
            <a:spLocks noGrp="1"/>
          </p:cNvSpPr>
          <p:nvPr>
            <p:ph type="sldNum" sz="quarter" idx="12"/>
          </p:nvPr>
        </p:nvSpPr>
        <p:spPr/>
        <p:txBody>
          <a:bodyPr/>
          <a:lstStyle/>
          <a:p>
            <a:fld id="{93E4AAA4-6363-4581-962D-1ACCC2D600C5}" type="slidenum">
              <a:rPr lang="en-US" smtClean="0"/>
              <a:t>14</a:t>
            </a:fld>
            <a:endParaRPr lang="en-US"/>
          </a:p>
        </p:txBody>
      </p:sp>
    </p:spTree>
    <p:extLst>
      <p:ext uri="{BB962C8B-B14F-4D97-AF65-F5344CB8AC3E}">
        <p14:creationId xmlns:p14="http://schemas.microsoft.com/office/powerpoint/2010/main" val="3049478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7120" y="362837"/>
            <a:ext cx="4596570" cy="1423101"/>
          </a:xfrm>
        </p:spPr>
        <p:txBody>
          <a:bodyPr/>
          <a:lstStyle/>
          <a:p>
            <a:r>
              <a:rPr lang="en-US" sz="2400" dirty="0"/>
              <a:t>Religious Education and Collective Worship</a:t>
            </a:r>
          </a:p>
        </p:txBody>
      </p:sp>
      <p:sp>
        <p:nvSpPr>
          <p:cNvPr id="4" name="Text Placeholder 3"/>
          <p:cNvSpPr>
            <a:spLocks noGrp="1"/>
          </p:cNvSpPr>
          <p:nvPr>
            <p:ph type="body" sz="half" idx="2"/>
          </p:nvPr>
        </p:nvSpPr>
        <p:spPr>
          <a:xfrm>
            <a:off x="4710412" y="1980486"/>
            <a:ext cx="3657600" cy="3658314"/>
          </a:xfrm>
        </p:spPr>
        <p:txBody>
          <a:bodyPr>
            <a:normAutofit fontScale="85000" lnSpcReduction="10000"/>
          </a:bodyPr>
          <a:lstStyle/>
          <a:p>
            <a:pPr marL="171450" indent="-171450">
              <a:buFont typeface="Arial"/>
              <a:buChar char="•"/>
            </a:pPr>
            <a:r>
              <a:rPr lang="en-US" sz="1200" dirty="0"/>
              <a:t>Religious education is provided as part of the curriculum under the guidelines of the 1998 Education Reform Act and in accordance with the statutory requirements.  </a:t>
            </a:r>
          </a:p>
          <a:p>
            <a:pPr marL="171450" indent="-171450">
              <a:buFont typeface="Arial"/>
              <a:buChar char="•"/>
            </a:pPr>
            <a:r>
              <a:rPr lang="en-US" sz="1200" dirty="0"/>
              <a:t>The approach is multi-cultural with an emphasis on Christianity.  The </a:t>
            </a:r>
            <a:r>
              <a:rPr lang="en-US" sz="1200" dirty="0" err="1"/>
              <a:t>programmes</a:t>
            </a:r>
            <a:r>
              <a:rPr lang="en-US" sz="1200" dirty="0"/>
              <a:t> of study and attainment targets are approved by the Standing Advisory Council , SACRE. </a:t>
            </a:r>
          </a:p>
          <a:p>
            <a:pPr marL="171450" indent="-171450">
              <a:buFont typeface="Arial"/>
              <a:buChar char="•"/>
            </a:pPr>
            <a:r>
              <a:rPr lang="en-US" sz="1200" dirty="0"/>
              <a:t> Collective Worship in school is conducted through daily whole school assemblies.  A “Celebration Assembly” takes place on a Friday.  In this assembly the star of the week for each year group is presented with a certificate.  Pupils are encouraged to bring trophies and certificates received out of school to this assembly to share with their friends.</a:t>
            </a:r>
          </a:p>
          <a:p>
            <a:pPr marL="171450" indent="-171450">
              <a:buFont typeface="Arial"/>
              <a:buChar char="•"/>
            </a:pPr>
            <a:r>
              <a:rPr lang="en-US" sz="1200" dirty="0"/>
              <a:t> Visiting speakers often take assembly. </a:t>
            </a:r>
          </a:p>
          <a:p>
            <a:pPr marL="171450" indent="-171450">
              <a:buFont typeface="Arial"/>
              <a:buChar char="•"/>
            </a:pPr>
            <a:r>
              <a:rPr lang="en-US" sz="1200" dirty="0"/>
              <a:t> Any parent who wishes to exercise their right under the 1998 Education Reform Act to withdraw their child from assemblies or R.E. lessons are asked to contact the head teacher in writing.</a:t>
            </a:r>
          </a:p>
          <a:p>
            <a:pPr marL="171450" indent="-171450">
              <a:buFont typeface="Arial"/>
              <a:buChar char="•"/>
            </a:pPr>
            <a:endParaRPr lang="en-US" sz="1200" dirty="0"/>
          </a:p>
          <a:p>
            <a:endParaRPr lang="en-US" sz="1200" dirty="0"/>
          </a:p>
        </p:txBody>
      </p:sp>
      <p:pic>
        <p:nvPicPr>
          <p:cNvPr id="6" name="Picture 5" descr="LS003422.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8368012" y="3175000"/>
            <a:ext cx="756543" cy="1549400"/>
          </a:xfrm>
          <a:prstGeom prst="rect">
            <a:avLst/>
          </a:prstGeom>
        </p:spPr>
      </p:pic>
      <p:pic>
        <p:nvPicPr>
          <p:cNvPr id="7" name="Picture 6" descr="ED000082.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8006028" y="3715512"/>
            <a:ext cx="1118527" cy="996188"/>
          </a:xfrm>
          <a:prstGeom prst="rect">
            <a:avLst/>
          </a:prstGeom>
        </p:spPr>
      </p:pic>
      <p:pic>
        <p:nvPicPr>
          <p:cNvPr id="11" name="Picture Placeholder 10" descr="wedding1 2.png"/>
          <p:cNvPicPr>
            <a:picLocks noGrp="1" noChangeAspect="1"/>
          </p:cNvPicPr>
          <p:nvPr>
            <p:ph type="pic" idx="1"/>
          </p:nvPr>
        </p:nvPicPr>
        <p:blipFill>
          <a:blip r:embed="rId4">
            <a:extLst>
              <a:ext uri="{28A0092B-C50C-407E-A947-70E740481C1C}">
                <a14:useLocalDpi xmlns:a14="http://schemas.microsoft.com/office/drawing/2010/main" val="0"/>
              </a:ext>
            </a:extLst>
          </a:blip>
          <a:srcRect l="26486" r="26486"/>
          <a:stretch>
            <a:fillRect/>
          </a:stretch>
        </p:blipFill>
        <p:spPr/>
      </p:pic>
      <p:sp>
        <p:nvSpPr>
          <p:cNvPr id="3" name="Slide Number Placeholder 2"/>
          <p:cNvSpPr>
            <a:spLocks noGrp="1"/>
          </p:cNvSpPr>
          <p:nvPr>
            <p:ph type="sldNum" sz="quarter" idx="12"/>
          </p:nvPr>
        </p:nvSpPr>
        <p:spPr/>
        <p:txBody>
          <a:bodyPr/>
          <a:lstStyle/>
          <a:p>
            <a:fld id="{93E4AAA4-6363-4581-962D-1ACCC2D600C5}" type="slidenum">
              <a:rPr lang="en-US" smtClean="0"/>
              <a:t>15</a:t>
            </a:fld>
            <a:endParaRPr lang="en-US"/>
          </a:p>
        </p:txBody>
      </p:sp>
    </p:spTree>
    <p:extLst>
      <p:ext uri="{BB962C8B-B14F-4D97-AF65-F5344CB8AC3E}">
        <p14:creationId xmlns:p14="http://schemas.microsoft.com/office/powerpoint/2010/main" val="1284668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Welsh Language</a:t>
            </a:r>
          </a:p>
        </p:txBody>
      </p:sp>
      <p:sp>
        <p:nvSpPr>
          <p:cNvPr id="7" name="Content Placeholder 6"/>
          <p:cNvSpPr>
            <a:spLocks noGrp="1"/>
          </p:cNvSpPr>
          <p:nvPr>
            <p:ph idx="1"/>
          </p:nvPr>
        </p:nvSpPr>
        <p:spPr/>
        <p:txBody>
          <a:bodyPr>
            <a:normAutofit fontScale="77500" lnSpcReduction="20000"/>
          </a:bodyPr>
          <a:lstStyle/>
          <a:p>
            <a:r>
              <a:rPr lang="en-US" dirty="0"/>
              <a:t>All pupils receive regular Welsh lessons and incidental Welsh is used during the school day. </a:t>
            </a:r>
          </a:p>
          <a:p>
            <a:r>
              <a:rPr lang="en-US" dirty="0"/>
              <a:t> It is a National Priority that pupils become bilingual. All pupils are taught to speak Welsh and to read and write welsh.  </a:t>
            </a:r>
          </a:p>
          <a:p>
            <a:r>
              <a:rPr lang="en-US" dirty="0"/>
              <a:t>Welsh is an integral part of the school curriculum. The experiences presented to pupils include opportunities to take part in drama and role-play activities. </a:t>
            </a:r>
          </a:p>
          <a:p>
            <a:r>
              <a:rPr lang="en-US" dirty="0"/>
              <a:t> We foster an interest in the Welsh language and culture and pride in our heritage and country.</a:t>
            </a:r>
            <a:endParaRPr lang="en-GB" dirty="0"/>
          </a:p>
          <a:p>
            <a:endParaRPr lang="en-US" dirty="0"/>
          </a:p>
        </p:txBody>
      </p:sp>
      <p:pic>
        <p:nvPicPr>
          <p:cNvPr id="3" name="Picture 2" descr="IMG_0451.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553199" y="283241"/>
            <a:ext cx="2508265" cy="1873457"/>
          </a:xfrm>
          <a:prstGeom prst="rect">
            <a:avLst/>
          </a:prstGeom>
          <a:ln>
            <a:noFill/>
          </a:ln>
          <a:effectLst>
            <a:softEdge rad="112500"/>
          </a:effectLst>
        </p:spPr>
      </p:pic>
      <p:sp>
        <p:nvSpPr>
          <p:cNvPr id="4" name="Slide Number Placeholder 3"/>
          <p:cNvSpPr>
            <a:spLocks noGrp="1"/>
          </p:cNvSpPr>
          <p:nvPr>
            <p:ph type="sldNum" sz="quarter" idx="12"/>
          </p:nvPr>
        </p:nvSpPr>
        <p:spPr/>
        <p:txBody>
          <a:bodyPr/>
          <a:lstStyle/>
          <a:p>
            <a:fld id="{93E4AAA4-6363-4581-962D-1ACCC2D600C5}" type="slidenum">
              <a:rPr lang="en-US" smtClean="0"/>
              <a:t>16</a:t>
            </a:fld>
            <a:endParaRPr lang="en-US"/>
          </a:p>
        </p:txBody>
      </p:sp>
    </p:spTree>
    <p:extLst>
      <p:ext uri="{BB962C8B-B14F-4D97-AF65-F5344CB8AC3E}">
        <p14:creationId xmlns:p14="http://schemas.microsoft.com/office/powerpoint/2010/main" val="28880387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Sex and Relationships Education</a:t>
            </a:r>
          </a:p>
        </p:txBody>
      </p:sp>
      <p:sp>
        <p:nvSpPr>
          <p:cNvPr id="3" name="Content Placeholder 2"/>
          <p:cNvSpPr>
            <a:spLocks noGrp="1"/>
          </p:cNvSpPr>
          <p:nvPr>
            <p:ph idx="1"/>
          </p:nvPr>
        </p:nvSpPr>
        <p:spPr/>
        <p:txBody>
          <a:bodyPr>
            <a:normAutofit fontScale="55000" lnSpcReduction="20000"/>
          </a:bodyPr>
          <a:lstStyle/>
          <a:p>
            <a:r>
              <a:rPr lang="en-US" dirty="0"/>
              <a:t>A policy for sex and relationships education is in place and a statement has been written and approved by the Governing Body. </a:t>
            </a:r>
          </a:p>
          <a:p>
            <a:r>
              <a:rPr lang="en-US" dirty="0"/>
              <a:t>Sex and relationships education is mainly delivered through the </a:t>
            </a:r>
            <a:r>
              <a:rPr lang="en-US" i="1" dirty="0"/>
              <a:t>Personal and Social Education Framework. </a:t>
            </a:r>
          </a:p>
          <a:p>
            <a:r>
              <a:rPr lang="en-US" dirty="0"/>
              <a:t>Sex education is taught as part of the Health Education </a:t>
            </a:r>
            <a:r>
              <a:rPr lang="en-US" dirty="0" err="1"/>
              <a:t>Programme</a:t>
            </a:r>
            <a:r>
              <a:rPr lang="en-US" dirty="0"/>
              <a:t>.  </a:t>
            </a:r>
          </a:p>
          <a:p>
            <a:r>
              <a:rPr lang="en-US" dirty="0"/>
              <a:t>Parents have the right to withdraw their child from sex education should they wish to.</a:t>
            </a:r>
          </a:p>
          <a:p>
            <a:r>
              <a:rPr lang="en-US" dirty="0"/>
              <a:t> Education about relationships for 3 to 11-year-olds focuses on the building of self-esteem by encouraging learners to value themselves; to </a:t>
            </a:r>
            <a:r>
              <a:rPr lang="en-US" dirty="0" err="1"/>
              <a:t>recognise</a:t>
            </a:r>
            <a:r>
              <a:rPr lang="en-US" dirty="0"/>
              <a:t> and communicate their feelings form friendships and relationships.</a:t>
            </a:r>
          </a:p>
          <a:p>
            <a:r>
              <a:rPr lang="en-US" dirty="0"/>
              <a:t> Pupils in Year 6 are taught the reasons for the physical and emotional changes that take place at puberty.</a:t>
            </a:r>
            <a:endParaRPr lang="en-GB" dirty="0"/>
          </a:p>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17</a:t>
            </a:fld>
            <a:endParaRPr lang="en-US"/>
          </a:p>
        </p:txBody>
      </p:sp>
    </p:spTree>
    <p:extLst>
      <p:ext uri="{BB962C8B-B14F-4D97-AF65-F5344CB8AC3E}">
        <p14:creationId xmlns:p14="http://schemas.microsoft.com/office/powerpoint/2010/main" val="1484517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Sport and Physical Education</a:t>
            </a:r>
          </a:p>
        </p:txBody>
      </p:sp>
      <p:sp>
        <p:nvSpPr>
          <p:cNvPr id="5" name="Rectangle 4"/>
          <p:cNvSpPr/>
          <p:nvPr/>
        </p:nvSpPr>
        <p:spPr>
          <a:xfrm>
            <a:off x="406400" y="2959098"/>
            <a:ext cx="8445499" cy="3600985"/>
          </a:xfrm>
          <a:prstGeom prst="rect">
            <a:avLst/>
          </a:prstGeom>
        </p:spPr>
        <p:txBody>
          <a:bodyPr wrap="square">
            <a:spAutoFit/>
          </a:bodyPr>
          <a:lstStyle/>
          <a:p>
            <a:pPr marL="285750" indent="-285750">
              <a:buFont typeface="Arial"/>
              <a:buChar char="•"/>
            </a:pPr>
            <a:r>
              <a:rPr lang="en-US" sz="1200" dirty="0">
                <a:solidFill>
                  <a:schemeClr val="bg1"/>
                </a:solidFill>
              </a:rPr>
              <a:t>Physical Education is a statutory requirement and an essential component in establishing a basis for a healthy life style.  </a:t>
            </a:r>
            <a:r>
              <a:rPr lang="en-US" sz="1200" dirty="0" err="1">
                <a:solidFill>
                  <a:schemeClr val="bg1"/>
                </a:solidFill>
              </a:rPr>
              <a:t>Pentwynmawr</a:t>
            </a:r>
            <a:r>
              <a:rPr lang="en-US" sz="1200" dirty="0">
                <a:solidFill>
                  <a:schemeClr val="bg1"/>
                </a:solidFill>
              </a:rPr>
              <a:t> Primary School is a healthy school with a strong sporting tradition.  The school has a netball court, football pitch and an outdoor adventure trail.  In addition we have a range of equipment for use at break and lunch times.</a:t>
            </a:r>
          </a:p>
          <a:p>
            <a:pPr marL="285750" indent="-285750">
              <a:buFont typeface="Arial"/>
              <a:buChar char="•"/>
            </a:pPr>
            <a:endParaRPr lang="en-US" sz="1200" dirty="0">
              <a:solidFill>
                <a:schemeClr val="bg1"/>
              </a:solidFill>
            </a:endParaRPr>
          </a:p>
          <a:p>
            <a:pPr marL="285750" indent="-285750">
              <a:buFont typeface="Arial"/>
              <a:buChar char="•"/>
            </a:pPr>
            <a:r>
              <a:rPr lang="en-US" sz="1200" dirty="0">
                <a:solidFill>
                  <a:schemeClr val="bg1"/>
                </a:solidFill>
              </a:rPr>
              <a:t>Any child unable to do P.E.  at any time, must bring a note to school, explaining the reasons. </a:t>
            </a:r>
          </a:p>
          <a:p>
            <a:pPr marL="285750" indent="-285750">
              <a:buFont typeface="Arial"/>
              <a:buChar char="•"/>
            </a:pPr>
            <a:endParaRPr lang="en-US" sz="1200" dirty="0">
              <a:solidFill>
                <a:schemeClr val="bg1"/>
              </a:solidFill>
            </a:endParaRPr>
          </a:p>
          <a:p>
            <a:pPr marL="285750" indent="-285750">
              <a:buFont typeface="Arial"/>
              <a:buChar char="•"/>
            </a:pPr>
            <a:r>
              <a:rPr lang="en-US" sz="1200" dirty="0">
                <a:solidFill>
                  <a:schemeClr val="bg1"/>
                </a:solidFill>
              </a:rPr>
              <a:t>All children are expected to have an appropriate P.E. kit. Persistent ‘forgetting’ of kit will be dealt with as a disciplinary matter and parents will be informed.</a:t>
            </a:r>
          </a:p>
          <a:p>
            <a:pPr marL="285750" indent="-285750">
              <a:buFont typeface="Arial"/>
              <a:buChar char="•"/>
            </a:pPr>
            <a:endParaRPr lang="en-US" sz="1200" dirty="0">
              <a:solidFill>
                <a:schemeClr val="bg1"/>
              </a:solidFill>
            </a:endParaRPr>
          </a:p>
          <a:p>
            <a:pPr marL="285750" indent="-285750">
              <a:buFont typeface="Arial"/>
              <a:buChar char="•"/>
            </a:pPr>
            <a:r>
              <a:rPr lang="en-US" sz="1200" dirty="0">
                <a:solidFill>
                  <a:schemeClr val="bg1"/>
                </a:solidFill>
              </a:rPr>
              <a:t> Physical education encourages learners to explore and develop the physical skills essential to taking part in a variety of different activities. Building on these skills are opportunities to be creative and imaginative in gymnastic and dance activities. Through adventurous activities, they learn how to swim, be safe and feel confident in water and how to read a map or follow trails. </a:t>
            </a:r>
          </a:p>
          <a:p>
            <a:pPr marL="285750" indent="-285750">
              <a:buFont typeface="Arial"/>
              <a:buChar char="•"/>
            </a:pPr>
            <a:endParaRPr lang="en-US" sz="1200" dirty="0">
              <a:solidFill>
                <a:schemeClr val="bg1"/>
              </a:solidFill>
            </a:endParaRPr>
          </a:p>
          <a:p>
            <a:pPr marL="285750" indent="-285750">
              <a:buFont typeface="Arial"/>
              <a:buChar char="•"/>
            </a:pPr>
            <a:r>
              <a:rPr lang="en-US" sz="1200" dirty="0">
                <a:solidFill>
                  <a:schemeClr val="bg1"/>
                </a:solidFill>
              </a:rPr>
              <a:t>Competitive activities offer the chance to learn games skills and play in a team, as well as how to run faster, jump higher and throw further. Learners are taught that physical education is about learning how to feel healthy and stay fit while having fun, and knowing how these different types of activities help them to stay that way.</a:t>
            </a:r>
            <a:r>
              <a:rPr lang="en-US" sz="1200" dirty="0"/>
              <a:t> </a:t>
            </a:r>
            <a:endParaRPr lang="en-GB" sz="1200" dirty="0">
              <a:solidFill>
                <a:schemeClr val="bg1"/>
              </a:solidFill>
            </a:endParaRPr>
          </a:p>
        </p:txBody>
      </p:sp>
      <p:pic>
        <p:nvPicPr>
          <p:cNvPr id="6" name="Picture 5" descr="IMG_1406.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5400000">
            <a:off x="7399970" y="608611"/>
            <a:ext cx="1752555" cy="1151303"/>
          </a:xfrm>
          <a:prstGeom prst="rect">
            <a:avLst/>
          </a:prstGeom>
          <a:ln>
            <a:noFill/>
          </a:ln>
          <a:effectLst>
            <a:softEdge rad="112500"/>
          </a:effectLst>
        </p:spPr>
      </p:pic>
      <p:pic>
        <p:nvPicPr>
          <p:cNvPr id="3" name="Picture 2" descr="DSC_1007.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237288" y="1520423"/>
            <a:ext cx="1955763" cy="1298977"/>
          </a:xfrm>
          <a:prstGeom prst="rect">
            <a:avLst/>
          </a:prstGeom>
          <a:ln>
            <a:noFill/>
          </a:ln>
          <a:effectLst>
            <a:softEdge rad="112500"/>
          </a:effectLst>
        </p:spPr>
      </p:pic>
      <p:sp>
        <p:nvSpPr>
          <p:cNvPr id="7" name="Content Placeholder 6"/>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18</a:t>
            </a:fld>
            <a:endParaRPr lang="en-US"/>
          </a:p>
        </p:txBody>
      </p:sp>
    </p:spTree>
    <p:extLst>
      <p:ext uri="{BB962C8B-B14F-4D97-AF65-F5344CB8AC3E}">
        <p14:creationId xmlns:p14="http://schemas.microsoft.com/office/powerpoint/2010/main" val="29381332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Jewellery</a:t>
            </a:r>
            <a:endParaRPr lang="en-US" dirty="0"/>
          </a:p>
        </p:txBody>
      </p:sp>
      <p:sp>
        <p:nvSpPr>
          <p:cNvPr id="3" name="Content Placeholder 2"/>
          <p:cNvSpPr>
            <a:spLocks noGrp="1"/>
          </p:cNvSpPr>
          <p:nvPr>
            <p:ph idx="1"/>
          </p:nvPr>
        </p:nvSpPr>
        <p:spPr/>
        <p:txBody>
          <a:bodyPr>
            <a:normAutofit fontScale="55000" lnSpcReduction="20000"/>
          </a:bodyPr>
          <a:lstStyle/>
          <a:p>
            <a:r>
              <a:rPr lang="en-US" dirty="0" err="1">
                <a:effectLst/>
              </a:rPr>
              <a:t>Jewellery</a:t>
            </a:r>
            <a:r>
              <a:rPr lang="en-US" dirty="0">
                <a:effectLst/>
              </a:rPr>
              <a:t> presents us with a problem at times in school, particularly for games and physical education.  </a:t>
            </a:r>
          </a:p>
          <a:p>
            <a:r>
              <a:rPr lang="en-US" dirty="0">
                <a:effectLst/>
              </a:rPr>
              <a:t>Earrings pose a particular problem and can cause serious physical damage to a child.  Substantial injuries have been recorded at playtimes, and during PE lessons throughout Wales and England, through the wearing of </a:t>
            </a:r>
            <a:r>
              <a:rPr lang="en-US" dirty="0" err="1">
                <a:effectLst/>
              </a:rPr>
              <a:t>jewellery</a:t>
            </a:r>
            <a:r>
              <a:rPr lang="en-US" dirty="0">
                <a:effectLst/>
              </a:rPr>
              <a:t>. </a:t>
            </a:r>
          </a:p>
          <a:p>
            <a:r>
              <a:rPr lang="en-US" dirty="0">
                <a:effectLst/>
              </a:rPr>
              <a:t> Therefore we do not allow children to wear any </a:t>
            </a:r>
            <a:r>
              <a:rPr lang="en-US" dirty="0" err="1">
                <a:effectLst/>
              </a:rPr>
              <a:t>jewellery</a:t>
            </a:r>
            <a:r>
              <a:rPr lang="en-US" dirty="0">
                <a:effectLst/>
              </a:rPr>
              <a:t> in physical education lessons.</a:t>
            </a:r>
          </a:p>
          <a:p>
            <a:r>
              <a:rPr lang="en-US" dirty="0">
                <a:effectLst/>
              </a:rPr>
              <a:t> We would therefore suggest that children are discouraged from wearing </a:t>
            </a:r>
            <a:r>
              <a:rPr lang="en-US" dirty="0" err="1">
                <a:effectLst/>
              </a:rPr>
              <a:t>jewellery</a:t>
            </a:r>
            <a:r>
              <a:rPr lang="en-US" dirty="0">
                <a:effectLst/>
              </a:rPr>
              <a:t> to school.  The exception to this is the wearing of watches, which are the responsibility of the child. </a:t>
            </a:r>
          </a:p>
          <a:p>
            <a:r>
              <a:rPr lang="en-US" dirty="0">
                <a:effectLst/>
              </a:rPr>
              <a:t> Parents are advised that they cannot (by law) stipulate that they will take responsibility for injury to a child caused by wearing </a:t>
            </a:r>
            <a:r>
              <a:rPr lang="en-US" dirty="0" err="1">
                <a:effectLst/>
              </a:rPr>
              <a:t>jewellery</a:t>
            </a:r>
            <a:r>
              <a:rPr lang="en-US" dirty="0">
                <a:effectLst/>
              </a:rPr>
              <a:t> for P.E.</a:t>
            </a:r>
            <a:endParaRPr lang="en-GB" dirty="0">
              <a:effectLst/>
            </a:endParaRPr>
          </a:p>
          <a:p>
            <a:endParaRPr lang="en-US" dirty="0"/>
          </a:p>
        </p:txBody>
      </p:sp>
      <p:pic>
        <p:nvPicPr>
          <p:cNvPr id="4" name="Picture 3" descr="imag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3818" y="1371600"/>
            <a:ext cx="977900" cy="1320800"/>
          </a:xfrm>
          <a:prstGeom prst="rect">
            <a:avLst/>
          </a:prstGeom>
        </p:spPr>
      </p:pic>
      <p:sp>
        <p:nvSpPr>
          <p:cNvPr id="5" name="Slide Number Placeholder 4"/>
          <p:cNvSpPr>
            <a:spLocks noGrp="1"/>
          </p:cNvSpPr>
          <p:nvPr>
            <p:ph type="sldNum" sz="quarter" idx="12"/>
          </p:nvPr>
        </p:nvSpPr>
        <p:spPr/>
        <p:txBody>
          <a:bodyPr/>
          <a:lstStyle/>
          <a:p>
            <a:fld id="{93E4AAA4-6363-4581-962D-1ACCC2D600C5}" type="slidenum">
              <a:rPr lang="en-US" smtClean="0"/>
              <a:t>19</a:t>
            </a:fld>
            <a:endParaRPr lang="en-US"/>
          </a:p>
        </p:txBody>
      </p:sp>
    </p:spTree>
    <p:extLst>
      <p:ext uri="{BB962C8B-B14F-4D97-AF65-F5344CB8AC3E}">
        <p14:creationId xmlns:p14="http://schemas.microsoft.com/office/powerpoint/2010/main" val="4095122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Safeguarding</a:t>
            </a:r>
          </a:p>
        </p:txBody>
      </p:sp>
      <p:sp>
        <p:nvSpPr>
          <p:cNvPr id="3" name="Content Placeholder 2"/>
          <p:cNvSpPr>
            <a:spLocks noGrp="1"/>
          </p:cNvSpPr>
          <p:nvPr>
            <p:ph idx="1"/>
          </p:nvPr>
        </p:nvSpPr>
        <p:spPr/>
        <p:txBody>
          <a:bodyPr>
            <a:normAutofit fontScale="47500" lnSpcReduction="20000"/>
          </a:bodyPr>
          <a:lstStyle/>
          <a:p>
            <a:r>
              <a:rPr lang="en-GB" dirty="0">
                <a:effectLst/>
              </a:rPr>
              <a:t>The school  has</a:t>
            </a:r>
          </a:p>
          <a:p>
            <a:pPr lvl="0"/>
            <a:r>
              <a:rPr lang="en-GB" dirty="0">
                <a:effectLst/>
              </a:rPr>
              <a:t>Established  and maintains an ethos where children feel secure and are encouraged to talk, and are listened to;</a:t>
            </a:r>
          </a:p>
          <a:p>
            <a:pPr lvl="0"/>
            <a:r>
              <a:rPr lang="en-GB" dirty="0">
                <a:effectLst/>
              </a:rPr>
              <a:t>Ensured that  children know that there are adults in the school whom they can approach if they are worried or in difficulty;</a:t>
            </a:r>
          </a:p>
          <a:p>
            <a:pPr lvl="0"/>
            <a:r>
              <a:rPr lang="en-GB" dirty="0">
                <a:effectLst/>
              </a:rPr>
              <a:t>Included in the curriculum, activities and opportunities for Personal and Social Education that equip children with the skills they need to stay safe from abuse or exploitation, both in their own communities and the cyber community, and to know to whom to turn for help;</a:t>
            </a:r>
          </a:p>
          <a:p>
            <a:pPr lvl="0"/>
            <a:r>
              <a:rPr lang="en-GB" dirty="0">
                <a:effectLst/>
              </a:rPr>
              <a:t>Included in the curriculum, material which will help children develop realistic attitudes to the responsibilities of adult life, particularly with regard to childcare and parenting skills.</a:t>
            </a:r>
          </a:p>
          <a:p>
            <a:pPr marL="0" indent="0">
              <a:buNone/>
            </a:pPr>
            <a:r>
              <a:rPr lang="en-GB" dirty="0">
                <a:effectLst/>
              </a:rPr>
              <a:t>The school follows the All Wales Child Protection Procedures and all local protocols in relation to Safeguarding that have been endorsed by the South East Wales Safeguarding Children Board. </a:t>
            </a:r>
          </a:p>
          <a:p>
            <a:pPr lvl="0"/>
            <a:endParaRPr lang="en-GB" dirty="0">
              <a:effectLst/>
            </a:endParaRPr>
          </a:p>
          <a:p>
            <a:endParaRPr lang="en-US" dirty="0"/>
          </a:p>
        </p:txBody>
      </p:sp>
      <p:pic>
        <p:nvPicPr>
          <p:cNvPr id="4" name="Picture 3" descr="safeguarding.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962661" y="1371600"/>
            <a:ext cx="1534136" cy="1447799"/>
          </a:xfrm>
          <a:prstGeom prst="rect">
            <a:avLst/>
          </a:prstGeom>
          <a:ln>
            <a:noFill/>
          </a:ln>
          <a:effectLst>
            <a:softEdge rad="112500"/>
          </a:effectLst>
        </p:spPr>
      </p:pic>
      <p:pic>
        <p:nvPicPr>
          <p:cNvPr id="5" name="Picture 4" descr="cp1.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3562" y="370542"/>
            <a:ext cx="2019300" cy="2641600"/>
          </a:xfrm>
          <a:prstGeom prst="rect">
            <a:avLst/>
          </a:prstGeom>
          <a:ln>
            <a:noFill/>
          </a:ln>
          <a:effectLst>
            <a:softEdge rad="112500"/>
          </a:effectLst>
        </p:spPr>
      </p:pic>
      <p:sp>
        <p:nvSpPr>
          <p:cNvPr id="6" name="Slide Number Placeholder 5"/>
          <p:cNvSpPr>
            <a:spLocks noGrp="1"/>
          </p:cNvSpPr>
          <p:nvPr>
            <p:ph type="sldNum" sz="quarter" idx="12"/>
          </p:nvPr>
        </p:nvSpPr>
        <p:spPr/>
        <p:txBody>
          <a:bodyPr/>
          <a:lstStyle/>
          <a:p>
            <a:fld id="{93E4AAA4-6363-4581-962D-1ACCC2D600C5}" type="slidenum">
              <a:rPr lang="en-US" smtClean="0"/>
              <a:t>20</a:t>
            </a:fld>
            <a:endParaRPr lang="en-US"/>
          </a:p>
        </p:txBody>
      </p:sp>
    </p:spTree>
    <p:extLst>
      <p:ext uri="{BB962C8B-B14F-4D97-AF65-F5344CB8AC3E}">
        <p14:creationId xmlns:p14="http://schemas.microsoft.com/office/powerpoint/2010/main" val="1556255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Security</a:t>
            </a:r>
          </a:p>
        </p:txBody>
      </p:sp>
      <p:sp>
        <p:nvSpPr>
          <p:cNvPr id="3" name="Content Placeholder 2"/>
          <p:cNvSpPr>
            <a:spLocks noGrp="1"/>
          </p:cNvSpPr>
          <p:nvPr>
            <p:ph idx="1"/>
          </p:nvPr>
        </p:nvSpPr>
        <p:spPr/>
        <p:txBody>
          <a:bodyPr>
            <a:normAutofit fontScale="55000" lnSpcReduction="20000"/>
          </a:bodyPr>
          <a:lstStyle/>
          <a:p>
            <a:r>
              <a:rPr lang="en-US" dirty="0"/>
              <a:t>Every effort is made by the Local Authority and Governing Body to ensure the security of our school site.</a:t>
            </a:r>
          </a:p>
          <a:p>
            <a:r>
              <a:rPr lang="en-US" dirty="0"/>
              <a:t>The grounds are fenced and CCTV is in place in certain areas.</a:t>
            </a:r>
          </a:p>
          <a:p>
            <a:r>
              <a:rPr lang="en-US" dirty="0"/>
              <a:t>Within school hours no child is allowed to leave school premises unless accompanied by a known adult.  </a:t>
            </a:r>
          </a:p>
          <a:p>
            <a:r>
              <a:rPr lang="en-US" dirty="0"/>
              <a:t>Visitors to the school can only enter via the main entrance, which is electronically controlled.  All visitors must identify themselves before entry is allowed and must then sign in at the secretary’s office.</a:t>
            </a:r>
          </a:p>
          <a:p>
            <a:r>
              <a:rPr lang="en-US" dirty="0"/>
              <a:t>All staff and volunteers have been DBS checked.</a:t>
            </a:r>
            <a:endParaRPr lang="en-GB" dirty="0"/>
          </a:p>
          <a:p>
            <a:r>
              <a:rPr lang="en-US" dirty="0"/>
              <a:t>Fire drills are conducted on a regular basis and the date and duration of evacuation time recorded.</a:t>
            </a:r>
            <a:endParaRPr lang="en-GB" dirty="0"/>
          </a:p>
          <a:p>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21</a:t>
            </a:fld>
            <a:endParaRPr lang="en-US"/>
          </a:p>
        </p:txBody>
      </p:sp>
    </p:spTree>
    <p:extLst>
      <p:ext uri="{BB962C8B-B14F-4D97-AF65-F5344CB8AC3E}">
        <p14:creationId xmlns:p14="http://schemas.microsoft.com/office/powerpoint/2010/main" val="2884629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Mobile Phones</a:t>
            </a:r>
          </a:p>
        </p:txBody>
      </p:sp>
      <p:sp>
        <p:nvSpPr>
          <p:cNvPr id="3" name="Content Placeholder 2"/>
          <p:cNvSpPr>
            <a:spLocks noGrp="1"/>
          </p:cNvSpPr>
          <p:nvPr>
            <p:ph idx="1"/>
          </p:nvPr>
        </p:nvSpPr>
        <p:spPr/>
        <p:txBody>
          <a:bodyPr>
            <a:normAutofit lnSpcReduction="10000"/>
          </a:bodyPr>
          <a:lstStyle/>
          <a:p>
            <a:r>
              <a:rPr lang="en-US" dirty="0">
                <a:effectLst/>
              </a:rPr>
              <a:t>In order to keep all our pupils safe and in accordance with safeguarding policies the use of mobile phones/devices and their cameras </a:t>
            </a:r>
            <a:r>
              <a:rPr lang="en-US" b="1" dirty="0">
                <a:solidFill>
                  <a:srgbClr val="FF0000"/>
                </a:solidFill>
                <a:effectLst/>
              </a:rPr>
              <a:t>is strictly prohibited</a:t>
            </a:r>
            <a:r>
              <a:rPr lang="en-US" dirty="0">
                <a:effectLst/>
              </a:rPr>
              <a:t> within the school and its grounds.</a:t>
            </a:r>
          </a:p>
          <a:p>
            <a:r>
              <a:rPr lang="en-US" dirty="0">
                <a:effectLst/>
              </a:rPr>
              <a:t>Parents are </a:t>
            </a:r>
            <a:r>
              <a:rPr lang="en-US" dirty="0">
                <a:solidFill>
                  <a:srgbClr val="FF0000"/>
                </a:solidFill>
                <a:effectLst/>
              </a:rPr>
              <a:t>not allowed to take photographs</a:t>
            </a:r>
            <a:r>
              <a:rPr lang="en-US" dirty="0">
                <a:effectLst/>
              </a:rPr>
              <a:t> of pupils on the school yard on their mobile devices.</a:t>
            </a:r>
            <a:endParaRPr lang="en-GB" dirty="0">
              <a:effectLst/>
            </a:endParaRPr>
          </a:p>
          <a:p>
            <a:pPr marL="0" indent="0">
              <a:buNone/>
            </a:pPr>
            <a:endParaRPr lang="en-GB" dirty="0">
              <a:effectLst/>
            </a:endParaRPr>
          </a:p>
        </p:txBody>
      </p:sp>
      <p:pic>
        <p:nvPicPr>
          <p:cNvPr id="4" name="Picture 3" descr="no mobile phone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399555" y="1468458"/>
            <a:ext cx="1288628" cy="1267583"/>
          </a:xfrm>
          <a:prstGeom prst="roundRect">
            <a:avLst>
              <a:gd name="adj" fmla="val 8594"/>
            </a:avLst>
          </a:prstGeom>
          <a:solidFill>
            <a:srgbClr val="FFFFFF">
              <a:shade val="85000"/>
            </a:srgbClr>
          </a:solidFill>
          <a:ln>
            <a:noFill/>
          </a:ln>
          <a:effectLst>
            <a:outerShdw blurRad="50800" dist="38100" dir="2700000" algn="tl" rotWithShape="0">
              <a:prstClr val="black">
                <a:alpha val="40000"/>
              </a:prstClr>
            </a:outerShdw>
          </a:effectLst>
        </p:spPr>
      </p:pic>
      <p:pic>
        <p:nvPicPr>
          <p:cNvPr id="5" name="Picture 4" descr="no photo.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234813" y="1454960"/>
            <a:ext cx="1281082" cy="1281082"/>
          </a:xfrm>
          <a:prstGeom prst="rect">
            <a:avLst/>
          </a:prstGeom>
        </p:spPr>
      </p:pic>
      <p:sp>
        <p:nvSpPr>
          <p:cNvPr id="6" name="Slide Number Placeholder 5"/>
          <p:cNvSpPr>
            <a:spLocks noGrp="1"/>
          </p:cNvSpPr>
          <p:nvPr>
            <p:ph type="sldNum" sz="quarter" idx="12"/>
          </p:nvPr>
        </p:nvSpPr>
        <p:spPr/>
        <p:txBody>
          <a:bodyPr/>
          <a:lstStyle/>
          <a:p>
            <a:fld id="{93E4AAA4-6363-4581-962D-1ACCC2D600C5}" type="slidenum">
              <a:rPr lang="en-US" smtClean="0"/>
              <a:t>22</a:t>
            </a:fld>
            <a:endParaRPr lang="en-US"/>
          </a:p>
        </p:txBody>
      </p:sp>
    </p:spTree>
    <p:extLst>
      <p:ext uri="{BB962C8B-B14F-4D97-AF65-F5344CB8AC3E}">
        <p14:creationId xmlns:p14="http://schemas.microsoft.com/office/powerpoint/2010/main" val="35856472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Policies</a:t>
            </a:r>
          </a:p>
        </p:txBody>
      </p:sp>
      <p:sp>
        <p:nvSpPr>
          <p:cNvPr id="3" name="Content Placeholder 2"/>
          <p:cNvSpPr>
            <a:spLocks noGrp="1"/>
          </p:cNvSpPr>
          <p:nvPr>
            <p:ph idx="1"/>
          </p:nvPr>
        </p:nvSpPr>
        <p:spPr/>
        <p:txBody>
          <a:bodyPr/>
          <a:lstStyle/>
          <a:p>
            <a:r>
              <a:rPr lang="en-GB" dirty="0"/>
              <a:t>Policies are available in written format from the school office.</a:t>
            </a:r>
          </a:p>
          <a:p>
            <a:r>
              <a:rPr lang="en-GB" dirty="0"/>
              <a:t>The complaints policy and safeguarding policies are also on the school website: www.pentwynmawrprimary.co.uk </a:t>
            </a:r>
          </a:p>
        </p:txBody>
      </p:sp>
      <p:sp>
        <p:nvSpPr>
          <p:cNvPr id="4" name="Slide Number Placeholder 3"/>
          <p:cNvSpPr>
            <a:spLocks noGrp="1"/>
          </p:cNvSpPr>
          <p:nvPr>
            <p:ph type="sldNum" sz="quarter" idx="12"/>
          </p:nvPr>
        </p:nvSpPr>
        <p:spPr/>
        <p:txBody>
          <a:bodyPr/>
          <a:lstStyle/>
          <a:p>
            <a:fld id="{93E4AAA4-6363-4581-962D-1ACCC2D600C5}" type="slidenum">
              <a:rPr lang="en-US" smtClean="0"/>
              <a:t>23</a:t>
            </a:fld>
            <a:endParaRPr lang="en-US"/>
          </a:p>
        </p:txBody>
      </p:sp>
    </p:spTree>
    <p:extLst>
      <p:ext uri="{BB962C8B-B14F-4D97-AF65-F5344CB8AC3E}">
        <p14:creationId xmlns:p14="http://schemas.microsoft.com/office/powerpoint/2010/main" val="34684346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729876"/>
            <a:ext cx="3657600" cy="762000"/>
          </a:xfrm>
        </p:spPr>
        <p:txBody>
          <a:bodyPr/>
          <a:lstStyle/>
          <a:p>
            <a:r>
              <a:rPr lang="en-US" sz="3600" dirty="0" err="1"/>
              <a:t>Behaviour</a:t>
            </a:r>
            <a:endParaRPr lang="en-US" sz="3600" dirty="0"/>
          </a:p>
        </p:txBody>
      </p:sp>
      <p:sp>
        <p:nvSpPr>
          <p:cNvPr id="8" name="Content Placeholder 7"/>
          <p:cNvSpPr>
            <a:spLocks noGrp="1"/>
          </p:cNvSpPr>
          <p:nvPr>
            <p:ph idx="1"/>
          </p:nvPr>
        </p:nvSpPr>
        <p:spPr>
          <a:xfrm>
            <a:off x="496330" y="1488888"/>
            <a:ext cx="3466070" cy="5257800"/>
          </a:xfrm>
        </p:spPr>
        <p:txBody>
          <a:bodyPr>
            <a:normAutofit fontScale="92500" lnSpcReduction="20000"/>
          </a:bodyPr>
          <a:lstStyle/>
          <a:p>
            <a:pPr marL="0" indent="0" algn="ctr">
              <a:buNone/>
            </a:pPr>
            <a:r>
              <a:rPr lang="en-US"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School Rules </a:t>
            </a:r>
            <a:endParaRPr lang="en-GB"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pPr marL="0" indent="0" algn="ctr">
              <a:buNone/>
            </a:pPr>
            <a:r>
              <a:rPr lang="en-US" dirty="0"/>
              <a:t>1.</a:t>
            </a:r>
            <a:r>
              <a:rPr lang="en-US" dirty="0">
                <a:solidFill>
                  <a:srgbClr val="FF0000"/>
                </a:solidFill>
              </a:rPr>
              <a:t>Ready</a:t>
            </a:r>
            <a:r>
              <a:rPr lang="en-US" dirty="0"/>
              <a:t>: ready to learn; arrive on </a:t>
            </a:r>
            <a:r>
              <a:rPr lang="en-US" dirty="0" err="1"/>
              <a:t>time;follow</a:t>
            </a:r>
            <a:r>
              <a:rPr lang="en-US" dirty="0"/>
              <a:t> directions.	</a:t>
            </a:r>
            <a:endParaRPr lang="en-GB" dirty="0"/>
          </a:p>
          <a:p>
            <a:pPr marL="0" indent="0" algn="ctr">
              <a:buNone/>
            </a:pPr>
            <a:r>
              <a:rPr lang="en-US" dirty="0"/>
              <a:t>2.</a:t>
            </a:r>
            <a:r>
              <a:rPr lang="en-US" dirty="0">
                <a:solidFill>
                  <a:srgbClr val="FF0000"/>
                </a:solidFill>
              </a:rPr>
              <a:t>Respectful</a:t>
            </a:r>
            <a:r>
              <a:rPr lang="en-US" dirty="0"/>
              <a:t>: Polite to all; keep hands, feet, objects and unkind words to yourself.</a:t>
            </a:r>
            <a:endParaRPr lang="en-GB" dirty="0"/>
          </a:p>
          <a:p>
            <a:pPr marL="0" indent="0" algn="ctr">
              <a:buNone/>
            </a:pPr>
            <a:r>
              <a:rPr lang="en-US" dirty="0"/>
              <a:t>3.</a:t>
            </a:r>
            <a:r>
              <a:rPr lang="en-US" dirty="0">
                <a:solidFill>
                  <a:srgbClr val="FF0000"/>
                </a:solidFill>
              </a:rPr>
              <a:t>Safe</a:t>
            </a:r>
            <a:r>
              <a:rPr lang="en-US" dirty="0"/>
              <a:t>: Stay safe on </a:t>
            </a:r>
            <a:r>
              <a:rPr lang="en-US" dirty="0" err="1"/>
              <a:t>line;do</a:t>
            </a:r>
            <a:r>
              <a:rPr lang="en-US" dirty="0"/>
              <a:t> not leave the classroom, schoolyard or grounds without permission.</a:t>
            </a:r>
            <a:endParaRPr lang="en-GB" dirty="0"/>
          </a:p>
          <a:p>
            <a:pPr marL="0" indent="0">
              <a:buNone/>
            </a:pPr>
            <a:r>
              <a:rPr lang="en-US" sz="1400" dirty="0"/>
              <a:t>Pupils are expected to follow these rules at all times.  The school operates a system of assertive discipline with clear rewards and sanctions</a:t>
            </a:r>
            <a:r>
              <a:rPr lang="en-US" dirty="0"/>
              <a:t>.</a:t>
            </a:r>
            <a:endParaRPr lang="en-GB" dirty="0"/>
          </a:p>
          <a:p>
            <a:pPr marL="0" indent="0">
              <a:buNone/>
            </a:pPr>
            <a:r>
              <a:rPr lang="en-US" dirty="0"/>
              <a:t> </a:t>
            </a:r>
            <a:endParaRPr lang="en-GB" dirty="0"/>
          </a:p>
        </p:txBody>
      </p:sp>
      <p:sp>
        <p:nvSpPr>
          <p:cNvPr id="9" name="Text Placeholder 8"/>
          <p:cNvSpPr>
            <a:spLocks noGrp="1"/>
          </p:cNvSpPr>
          <p:nvPr>
            <p:ph type="body" sz="half" idx="2"/>
          </p:nvPr>
        </p:nvSpPr>
        <p:spPr>
          <a:xfrm>
            <a:off x="4419600" y="939800"/>
            <a:ext cx="4343400" cy="5539934"/>
          </a:xfrm>
        </p:spPr>
        <p:txBody>
          <a:bodyPr>
            <a:normAutofit fontScale="40000" lnSpcReduction="20000"/>
          </a:bodyPr>
          <a:lstStyle/>
          <a:p>
            <a:pPr marL="285750" indent="-285750" algn="l">
              <a:buFont typeface="Arial"/>
              <a:buChar char="•"/>
            </a:pPr>
            <a:r>
              <a:rPr lang="en-US" sz="3000" dirty="0" err="1"/>
              <a:t>Pentwynmawr</a:t>
            </a:r>
            <a:r>
              <a:rPr lang="en-US" sz="3000" dirty="0"/>
              <a:t> Primary Schools prides itself on the caring and supportive environment it provides for every pupil.</a:t>
            </a:r>
          </a:p>
          <a:p>
            <a:pPr marL="285750" indent="-285750" algn="l">
              <a:buFont typeface="Arial"/>
              <a:buChar char="•"/>
            </a:pPr>
            <a:r>
              <a:rPr lang="en-US" sz="3000" dirty="0"/>
              <a:t>Good </a:t>
            </a:r>
            <a:r>
              <a:rPr lang="en-US" sz="3000" dirty="0" err="1"/>
              <a:t>behaviour</a:t>
            </a:r>
            <a:r>
              <a:rPr lang="en-US" sz="3000" dirty="0"/>
              <a:t> is vital in this and all schools if our children are to feel safe, happy and to achieve the highest possible standards in their class. </a:t>
            </a:r>
          </a:p>
          <a:p>
            <a:pPr marL="285750" indent="-285750" algn="l">
              <a:buFont typeface="Arial"/>
              <a:buChar char="•"/>
            </a:pPr>
            <a:r>
              <a:rPr lang="en-US" sz="3000" dirty="0"/>
              <a:t> We expect all pupils to behave in a safe and pleasant manner and to do their best in their work.  We constantly praise all pupils who do this.</a:t>
            </a:r>
            <a:endParaRPr lang="en-GB" sz="3000" dirty="0"/>
          </a:p>
          <a:p>
            <a:pPr marL="285750" indent="-285750" algn="l">
              <a:buFont typeface="Arial"/>
              <a:buChar char="•"/>
            </a:pPr>
            <a:r>
              <a:rPr lang="en-US" sz="3000" dirty="0"/>
              <a:t>We foster an atmosphere that stresses patience, understanding and care.  Our ultimate aim is to develop self-discipline in all pupils.</a:t>
            </a:r>
            <a:endParaRPr lang="en-GB" sz="3000" dirty="0"/>
          </a:p>
          <a:p>
            <a:pPr marL="285750" indent="-285750" algn="l">
              <a:buFont typeface="Arial"/>
              <a:buChar char="•"/>
            </a:pPr>
            <a:r>
              <a:rPr lang="en-US" sz="3000" dirty="0"/>
              <a:t>Children are expected to show the kind of </a:t>
            </a:r>
            <a:r>
              <a:rPr lang="en-US" sz="3000" dirty="0" err="1"/>
              <a:t>behaviour</a:t>
            </a:r>
            <a:r>
              <a:rPr lang="en-US" sz="3000" dirty="0"/>
              <a:t> that responsible parents would expect from their children.  To achieve this, a partnership between home and school is essential, a partnership that stresses the same values. </a:t>
            </a:r>
          </a:p>
          <a:p>
            <a:pPr marL="285750" indent="-285750" algn="l">
              <a:buFont typeface="Arial"/>
              <a:buChar char="•"/>
            </a:pPr>
            <a:r>
              <a:rPr lang="en-US" sz="3000" dirty="0"/>
              <a:t>Pupils show respect for all staff, visitors and fellow pupils and show regard for their environment.</a:t>
            </a:r>
            <a:endParaRPr lang="en-GB" sz="3000" dirty="0"/>
          </a:p>
          <a:p>
            <a:pPr marL="285750" indent="-285750" algn="l">
              <a:buFont typeface="Arial"/>
              <a:buChar char="•"/>
            </a:pPr>
            <a:r>
              <a:rPr lang="en-US" sz="3000" dirty="0"/>
              <a:t>Pupils are expected to carry out work, which the class teacher feels they are capable of, to a standard they are able to achieve with effort.</a:t>
            </a:r>
            <a:endParaRPr lang="en-GB" sz="3000" dirty="0"/>
          </a:p>
          <a:p>
            <a:pPr marL="285750" indent="-285750" algn="l">
              <a:buFont typeface="Arial"/>
              <a:buChar char="•"/>
            </a:pPr>
            <a:r>
              <a:rPr lang="en-US" sz="3000" dirty="0"/>
              <a:t>Discipline is maintained with rewards and sanctions.  To encourage co-operative </a:t>
            </a:r>
            <a:r>
              <a:rPr lang="en-US" sz="3000" dirty="0" err="1"/>
              <a:t>behaviour</a:t>
            </a:r>
            <a:r>
              <a:rPr lang="en-US" sz="3000" dirty="0"/>
              <a:t> throughout the school, children are encouraged to learn these rules.</a:t>
            </a:r>
            <a:endParaRPr lang="en-GB" sz="3000" dirty="0"/>
          </a:p>
          <a:p>
            <a:pPr algn="l"/>
            <a:r>
              <a:rPr lang="en-US" sz="3000" dirty="0"/>
              <a:t> </a:t>
            </a:r>
            <a:endParaRPr lang="en-GB" sz="3000" dirty="0"/>
          </a:p>
          <a:p>
            <a:endParaRPr lang="en-US" dirty="0"/>
          </a:p>
        </p:txBody>
      </p:sp>
      <p:pic>
        <p:nvPicPr>
          <p:cNvPr id="7" name="Picture 6" descr="Pentwynmawr Lunch time sessions 015.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295884" y="1"/>
            <a:ext cx="1467116" cy="939800"/>
          </a:xfrm>
          <a:prstGeom prst="rect">
            <a:avLst/>
          </a:prstGeom>
          <a:ln>
            <a:noFill/>
          </a:ln>
          <a:effectLst>
            <a:softEdge rad="112500"/>
          </a:effectLst>
        </p:spPr>
      </p:pic>
      <p:pic>
        <p:nvPicPr>
          <p:cNvPr id="3" name="Picture 2" descr="friends.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888558" y="5610178"/>
            <a:ext cx="1714643" cy="1013198"/>
          </a:xfrm>
          <a:prstGeom prst="rect">
            <a:avLst/>
          </a:prstGeom>
          <a:ln>
            <a:noFill/>
          </a:ln>
          <a:effectLst>
            <a:softEdge rad="112500"/>
          </a:effectLst>
        </p:spPr>
      </p:pic>
      <p:sp>
        <p:nvSpPr>
          <p:cNvPr id="4" name="Slide Number Placeholder 3"/>
          <p:cNvSpPr>
            <a:spLocks noGrp="1"/>
          </p:cNvSpPr>
          <p:nvPr>
            <p:ph type="sldNum" sz="quarter" idx="12"/>
          </p:nvPr>
        </p:nvSpPr>
        <p:spPr/>
        <p:txBody>
          <a:bodyPr/>
          <a:lstStyle/>
          <a:p>
            <a:fld id="{2754ED01-E2A0-4C1E-8E21-014B99041579}" type="slidenum">
              <a:rPr lang="en-US" smtClean="0"/>
              <a:pPr/>
              <a:t>24</a:t>
            </a:fld>
            <a:endParaRPr lang="en-US" dirty="0"/>
          </a:p>
        </p:txBody>
      </p:sp>
    </p:spTree>
    <p:extLst>
      <p:ext uri="{BB962C8B-B14F-4D97-AF65-F5344CB8AC3E}">
        <p14:creationId xmlns:p14="http://schemas.microsoft.com/office/powerpoint/2010/main" val="1978104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Anti-Bullying</a:t>
            </a:r>
          </a:p>
        </p:txBody>
      </p:sp>
      <p:sp>
        <p:nvSpPr>
          <p:cNvPr id="4" name="Text Placeholder 3"/>
          <p:cNvSpPr>
            <a:spLocks noGrp="1"/>
          </p:cNvSpPr>
          <p:nvPr>
            <p:ph type="body" sz="half" idx="2"/>
          </p:nvPr>
        </p:nvSpPr>
        <p:spPr/>
        <p:txBody>
          <a:bodyPr>
            <a:normAutofit fontScale="55000" lnSpcReduction="20000"/>
          </a:bodyPr>
          <a:lstStyle/>
          <a:p>
            <a:pPr marL="285750" indent="-285750" algn="l">
              <a:buFont typeface="Arial"/>
              <a:buChar char="•"/>
            </a:pPr>
            <a:r>
              <a:rPr lang="en-US" dirty="0"/>
              <a:t>At </a:t>
            </a:r>
            <a:r>
              <a:rPr lang="en-US" dirty="0" err="1"/>
              <a:t>Pentwynmawr</a:t>
            </a:r>
            <a:r>
              <a:rPr lang="en-US" dirty="0"/>
              <a:t> Primary School we are committed to providing a caring, friendly and safe environment for all our pupils so they can learn in a relaxed and secure atmosphere.</a:t>
            </a:r>
          </a:p>
          <a:p>
            <a:pPr marL="285750" indent="-285750" algn="l">
              <a:buFont typeface="Arial"/>
              <a:buChar char="•"/>
            </a:pPr>
            <a:r>
              <a:rPr lang="en-US" dirty="0"/>
              <a:t>Bullying of any kind is unacceptable.</a:t>
            </a:r>
          </a:p>
          <a:p>
            <a:pPr marL="285750" indent="-285750" algn="l">
              <a:buFont typeface="Arial"/>
              <a:buChar char="•"/>
            </a:pPr>
            <a:r>
              <a:rPr lang="en-US" dirty="0"/>
              <a:t>Any incidents of alleged bullying are treated very seriously by all staff.</a:t>
            </a:r>
            <a:endParaRPr lang="en-GB" dirty="0"/>
          </a:p>
          <a:p>
            <a:pPr marL="285750" indent="-285750" algn="l">
              <a:buFont typeface="Arial"/>
              <a:buChar char="•"/>
            </a:pPr>
            <a:r>
              <a:rPr lang="en-US" dirty="0"/>
              <a:t>With your support we hope to solve any problems quickly and effectively by vigilant monitoring of children in the classroom, at play and to and from school. </a:t>
            </a:r>
          </a:p>
          <a:p>
            <a:pPr marL="285750" indent="-285750" algn="l">
              <a:buFont typeface="Arial"/>
              <a:buChar char="•"/>
            </a:pPr>
            <a:r>
              <a:rPr lang="en-US" dirty="0"/>
              <a:t>Every effort is made to work alongside parents in tackling problems caused by bullying and poor </a:t>
            </a:r>
            <a:r>
              <a:rPr lang="en-US" dirty="0" err="1"/>
              <a:t>behaviour</a:t>
            </a:r>
            <a:r>
              <a:rPr lang="en-US" dirty="0"/>
              <a:t>.</a:t>
            </a:r>
          </a:p>
          <a:p>
            <a:pPr marL="285750" indent="-285750" algn="l">
              <a:buFont typeface="Arial"/>
              <a:buChar char="•"/>
            </a:pPr>
            <a:r>
              <a:rPr lang="en-US" dirty="0"/>
              <a:t>If you suspect bullying then please let us know at once.</a:t>
            </a:r>
          </a:p>
          <a:p>
            <a:pPr marL="285750" indent="-285750" algn="l">
              <a:buFont typeface="Arial"/>
              <a:buChar char="•"/>
            </a:pPr>
            <a:r>
              <a:rPr lang="en-US" dirty="0"/>
              <a:t>Copies of our Anti-Bullying policy are available from the office.</a:t>
            </a:r>
            <a:endParaRPr lang="en-GB" dirty="0"/>
          </a:p>
          <a:p>
            <a:endParaRPr lang="en-US" dirty="0"/>
          </a:p>
        </p:txBody>
      </p:sp>
      <p:pic>
        <p:nvPicPr>
          <p:cNvPr id="7" name="Content Placeholder 6" descr="large_55_sa_antibully -1-.jpg"/>
          <p:cNvPicPr>
            <a:picLocks noGrp="1" noChangeAspect="1"/>
          </p:cNvPicPr>
          <p:nvPr>
            <p:ph idx="1"/>
          </p:nvPr>
        </p:nvPicPr>
        <p:blipFill>
          <a:blip r:embed="rId2" cstate="email">
            <a:extLst>
              <a:ext uri="{28A0092B-C50C-407E-A947-70E740481C1C}">
                <a14:useLocalDpi xmlns:a14="http://schemas.microsoft.com/office/drawing/2010/main" val="0"/>
              </a:ext>
            </a:extLst>
          </a:blip>
          <a:srcRect t="-11745" b="-11745"/>
          <a:stretch>
            <a:fillRect/>
          </a:stretch>
        </p:blipFill>
        <p:spPr>
          <a:xfrm>
            <a:off x="4308733" y="990599"/>
            <a:ext cx="4454267" cy="5500571"/>
          </a:xfrm>
        </p:spPr>
      </p:pic>
      <p:sp>
        <p:nvSpPr>
          <p:cNvPr id="3" name="Slide Number Placeholder 2"/>
          <p:cNvSpPr>
            <a:spLocks noGrp="1"/>
          </p:cNvSpPr>
          <p:nvPr>
            <p:ph type="sldNum" sz="quarter" idx="12"/>
          </p:nvPr>
        </p:nvSpPr>
        <p:spPr/>
        <p:txBody>
          <a:bodyPr/>
          <a:lstStyle/>
          <a:p>
            <a:fld id="{2754ED01-E2A0-4C1E-8E21-014B99041579}" type="slidenum">
              <a:rPr lang="en-US" smtClean="0"/>
              <a:pPr/>
              <a:t>25</a:t>
            </a:fld>
            <a:endParaRPr lang="en-US" dirty="0"/>
          </a:p>
        </p:txBody>
      </p:sp>
    </p:spTree>
    <p:extLst>
      <p:ext uri="{BB962C8B-B14F-4D97-AF65-F5344CB8AC3E}">
        <p14:creationId xmlns:p14="http://schemas.microsoft.com/office/powerpoint/2010/main" val="36634599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Extra Curricular </a:t>
            </a:r>
            <a:r>
              <a:rPr lang="en-US" dirty="0" err="1"/>
              <a:t>Activties</a:t>
            </a:r>
            <a:endParaRPr lang="en-US" dirty="0"/>
          </a:p>
        </p:txBody>
      </p:sp>
      <p:sp>
        <p:nvSpPr>
          <p:cNvPr id="7" name="Content Placeholder 6"/>
          <p:cNvSpPr>
            <a:spLocks noGrp="1"/>
          </p:cNvSpPr>
          <p:nvPr>
            <p:ph idx="1"/>
          </p:nvPr>
        </p:nvSpPr>
        <p:spPr/>
        <p:txBody>
          <a:bodyPr>
            <a:normAutofit fontScale="85000" lnSpcReduction="20000"/>
          </a:bodyPr>
          <a:lstStyle/>
          <a:p>
            <a:r>
              <a:rPr lang="en-US" dirty="0"/>
              <a:t>Extra curricular work is seen as vital to the development of the whole child. </a:t>
            </a:r>
            <a:endParaRPr lang="en-GB" dirty="0"/>
          </a:p>
          <a:p>
            <a:r>
              <a:rPr lang="en-US" dirty="0"/>
              <a:t>The school runs a breakfast club and many after school clubs.</a:t>
            </a:r>
            <a:endParaRPr lang="en-GB" dirty="0"/>
          </a:p>
          <a:p>
            <a:r>
              <a:rPr lang="en-US" dirty="0"/>
              <a:t>Children are encouraged to join the variety of clubs offered by teachers. These clubs increase self esteem, broaden experiences, build confidence and provide experiences where success is shared.</a:t>
            </a:r>
          </a:p>
          <a:p>
            <a:r>
              <a:rPr lang="en-US" dirty="0"/>
              <a:t> Clubs are changed regularly and may include: Eco Club, Geography, Keep Fit, Orienteering, CREST Science, Netball, Football, Rugby, Cookery, Comic Club, ICT, Tennis, Lego</a:t>
            </a:r>
            <a:endParaRPr lang="en-GB" dirty="0"/>
          </a:p>
          <a:p>
            <a:pPr marL="0" indent="0">
              <a:buNone/>
            </a:pPr>
            <a:endParaRPr lang="en-GB" dirty="0"/>
          </a:p>
          <a:p>
            <a:endParaRPr lang="en-US" dirty="0"/>
          </a:p>
        </p:txBody>
      </p:sp>
      <p:pic>
        <p:nvPicPr>
          <p:cNvPr id="5" name="Picture 4" descr="Macintosh HD:Users:jmnash:Pictures:iPhoto Library.photolibrary:Previews:2014:09:22:20140922-194636:Ic8JvKiBRY+zD3qX9m8EHg:photo.jpg"/>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778723" y="2921000"/>
            <a:ext cx="2923204" cy="3045864"/>
          </a:xfrm>
          <a:prstGeom prst="rect">
            <a:avLst/>
          </a:prstGeom>
          <a:ln>
            <a:noFill/>
          </a:ln>
          <a:effectLst>
            <a:softEdge rad="112500"/>
          </a:effectLst>
        </p:spPr>
      </p:pic>
      <p:pic>
        <p:nvPicPr>
          <p:cNvPr id="4" name="Picture 3" descr="netball.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701927" y="5346212"/>
            <a:ext cx="1078534" cy="1202565"/>
          </a:xfrm>
          <a:prstGeom prst="rect">
            <a:avLst/>
          </a:prstGeom>
          <a:ln>
            <a:noFill/>
          </a:ln>
          <a:effectLst>
            <a:softEdge rad="112500"/>
          </a:effectLst>
        </p:spPr>
      </p:pic>
      <p:pic>
        <p:nvPicPr>
          <p:cNvPr id="6" name="Picture 5" descr="lego.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85057" y="5690553"/>
            <a:ext cx="1736715" cy="972560"/>
          </a:xfrm>
          <a:prstGeom prst="rect">
            <a:avLst/>
          </a:prstGeom>
          <a:ln>
            <a:noFill/>
          </a:ln>
          <a:effectLst>
            <a:softEdge rad="112500"/>
          </a:effectLst>
        </p:spPr>
      </p:pic>
      <p:sp>
        <p:nvSpPr>
          <p:cNvPr id="3" name="Slide Number Placeholder 2"/>
          <p:cNvSpPr>
            <a:spLocks noGrp="1"/>
          </p:cNvSpPr>
          <p:nvPr>
            <p:ph type="sldNum" sz="quarter" idx="12"/>
          </p:nvPr>
        </p:nvSpPr>
        <p:spPr/>
        <p:txBody>
          <a:bodyPr/>
          <a:lstStyle/>
          <a:p>
            <a:fld id="{2754ED01-E2A0-4C1E-8E21-014B99041579}" type="slidenum">
              <a:rPr lang="en-US" smtClean="0"/>
              <a:pPr/>
              <a:t>26</a:t>
            </a:fld>
            <a:endParaRPr lang="en-US" dirty="0"/>
          </a:p>
        </p:txBody>
      </p:sp>
    </p:spTree>
    <p:extLst>
      <p:ext uri="{BB962C8B-B14F-4D97-AF65-F5344CB8AC3E}">
        <p14:creationId xmlns:p14="http://schemas.microsoft.com/office/powerpoint/2010/main" val="12533623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Outdoor Learning</a:t>
            </a:r>
          </a:p>
        </p:txBody>
      </p:sp>
      <p:pic>
        <p:nvPicPr>
          <p:cNvPr id="8" name="Content Placeholder 7" descr="P7080559.JPG"/>
          <p:cNvPicPr>
            <a:picLocks noGrp="1" noChangeAspect="1"/>
          </p:cNvPicPr>
          <p:nvPr>
            <p:ph idx="1"/>
          </p:nvPr>
        </p:nvPicPr>
        <p:blipFill>
          <a:blip r:embed="rId2" cstate="email">
            <a:extLst>
              <a:ext uri="{28A0092B-C50C-407E-A947-70E740481C1C}">
                <a14:useLocalDpi xmlns:a14="http://schemas.microsoft.com/office/drawing/2010/main" val="0"/>
              </a:ext>
            </a:extLst>
          </a:blip>
          <a:srcRect l="19616" r="19616"/>
          <a:stretch>
            <a:fillRect/>
          </a:stretch>
        </p:blipFill>
        <p:spPr>
          <a:prstGeom prst="rect">
            <a:avLst/>
          </a:prstGeom>
          <a:ln>
            <a:noFill/>
          </a:ln>
          <a:effectLst>
            <a:softEdge rad="112500"/>
          </a:effectLst>
        </p:spPr>
      </p:pic>
      <p:sp>
        <p:nvSpPr>
          <p:cNvPr id="6" name="Text Placeholder 5"/>
          <p:cNvSpPr>
            <a:spLocks noGrp="1"/>
          </p:cNvSpPr>
          <p:nvPr>
            <p:ph type="body" sz="half" idx="2"/>
          </p:nvPr>
        </p:nvSpPr>
        <p:spPr>
          <a:xfrm>
            <a:off x="533400" y="2743201"/>
            <a:ext cx="3429000" cy="3276600"/>
          </a:xfrm>
        </p:spPr>
        <p:txBody>
          <a:bodyPr>
            <a:normAutofit fontScale="92500" lnSpcReduction="10000"/>
          </a:bodyPr>
          <a:lstStyle/>
          <a:p>
            <a:pPr marL="285750" indent="-285750" algn="l">
              <a:buFont typeface="Arial"/>
              <a:buChar char="•"/>
            </a:pPr>
            <a:r>
              <a:rPr lang="en-US" dirty="0"/>
              <a:t>Learning is greatly enhanced by the use of the outdoors.</a:t>
            </a:r>
          </a:p>
          <a:p>
            <a:pPr marL="285750" indent="-285750" algn="l">
              <a:buFont typeface="Arial"/>
              <a:buChar char="•"/>
            </a:pPr>
            <a:r>
              <a:rPr lang="en-US" dirty="0"/>
              <a:t>The outdoors is used extensively by all pupils.  The school has been involved in many outdoor projects including the clearance of the River </a:t>
            </a:r>
            <a:r>
              <a:rPr lang="en-US" dirty="0" err="1"/>
              <a:t>Sirhowy</a:t>
            </a:r>
            <a:r>
              <a:rPr lang="en-US" dirty="0"/>
              <a:t> and release of salmon.</a:t>
            </a:r>
          </a:p>
          <a:p>
            <a:pPr marL="285750" indent="-285750" algn="l">
              <a:buFont typeface="Arial"/>
              <a:buChar char="•"/>
            </a:pPr>
            <a:r>
              <a:rPr lang="en-US" dirty="0"/>
              <a:t>The school provides waterproofs for pupils.  Pupils in Foundation Phase need a pair of wellington boots and so too Eco Clubbers.</a:t>
            </a:r>
          </a:p>
        </p:txBody>
      </p:sp>
      <p:sp>
        <p:nvSpPr>
          <p:cNvPr id="3" name="Slide Number Placeholder 2"/>
          <p:cNvSpPr>
            <a:spLocks noGrp="1"/>
          </p:cNvSpPr>
          <p:nvPr>
            <p:ph type="sldNum" sz="quarter" idx="12"/>
          </p:nvPr>
        </p:nvSpPr>
        <p:spPr/>
        <p:txBody>
          <a:bodyPr/>
          <a:lstStyle/>
          <a:p>
            <a:fld id="{2754ED01-E2A0-4C1E-8E21-014B99041579}" type="slidenum">
              <a:rPr lang="en-US" smtClean="0"/>
              <a:pPr/>
              <a:t>27</a:t>
            </a:fld>
            <a:endParaRPr lang="en-US" dirty="0"/>
          </a:p>
        </p:txBody>
      </p:sp>
    </p:spTree>
    <p:extLst>
      <p:ext uri="{BB962C8B-B14F-4D97-AF65-F5344CB8AC3E}">
        <p14:creationId xmlns:p14="http://schemas.microsoft.com/office/powerpoint/2010/main" val="2128555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Attendance</a:t>
            </a:r>
          </a:p>
        </p:txBody>
      </p:sp>
      <p:sp>
        <p:nvSpPr>
          <p:cNvPr id="4" name="Content Placeholder 3"/>
          <p:cNvSpPr>
            <a:spLocks noGrp="1"/>
          </p:cNvSpPr>
          <p:nvPr>
            <p:ph sz="half" idx="4294967295"/>
          </p:nvPr>
        </p:nvSpPr>
        <p:spPr>
          <a:xfrm>
            <a:off x="279400" y="2819400"/>
            <a:ext cx="4622800" cy="3686175"/>
          </a:xfrm>
        </p:spPr>
        <p:txBody>
          <a:bodyPr>
            <a:normAutofit fontScale="25000" lnSpcReduction="20000"/>
          </a:bodyPr>
          <a:lstStyle/>
          <a:p>
            <a:pPr lvl="0"/>
            <a:r>
              <a:rPr lang="en-US" sz="3600" b="1" dirty="0"/>
              <a:t>The school has set a target of 95.5% for the next academic year. </a:t>
            </a:r>
            <a:endParaRPr lang="en-GB" sz="3600" b="1" dirty="0"/>
          </a:p>
          <a:p>
            <a:pPr lvl="0"/>
            <a:r>
              <a:rPr lang="en-US" sz="3600" dirty="0"/>
              <a:t>We rely on parents to ensure that children are absent only for genuine reasons.  It is essential that children learn from an early age that attendance and good time-keeping are important.</a:t>
            </a:r>
            <a:endParaRPr lang="en-GB" sz="3600" dirty="0"/>
          </a:p>
          <a:p>
            <a:pPr lvl="0"/>
            <a:r>
              <a:rPr lang="en-US" sz="3600" dirty="0"/>
              <a:t>Children who arrive after 9:00am and after the register has closed (at 9:15am) will be recorded late on the register.</a:t>
            </a:r>
            <a:endParaRPr lang="en-GB" sz="3600" dirty="0"/>
          </a:p>
          <a:p>
            <a:pPr lvl="0"/>
            <a:r>
              <a:rPr lang="en-US" sz="3600" dirty="0"/>
              <a:t>If you child is absent from school due to illness please inform the school by 9.30 a.m. on the first day of absence.  The school operates a ‘first day response’ system.  If no message has been received by 10:00 a.m. the parent/guardian will be contacted for an explanation. </a:t>
            </a:r>
            <a:endParaRPr lang="en-GB" sz="3600" dirty="0"/>
          </a:p>
          <a:p>
            <a:pPr lvl="0"/>
            <a:r>
              <a:rPr lang="en-US" sz="3600" dirty="0"/>
              <a:t>Please try and arrange medical and dental appointments outside of school hours to ensure that your child does not miss lessons.</a:t>
            </a:r>
            <a:endParaRPr lang="en-GB" sz="3600" dirty="0"/>
          </a:p>
          <a:p>
            <a:pPr lvl="0"/>
            <a:r>
              <a:rPr lang="en-US" sz="3600" dirty="0"/>
              <a:t>The school’s Educational Welfare Officer visits the school on a regular basis, and after due consultation with staff will visit parents of any child who is persistently absent from school to discuss the reason for absence.</a:t>
            </a:r>
          </a:p>
          <a:p>
            <a:endParaRPr lang="en-US" dirty="0"/>
          </a:p>
        </p:txBody>
      </p:sp>
      <p:sp>
        <p:nvSpPr>
          <p:cNvPr id="6" name="Content Placeholder 5"/>
          <p:cNvSpPr>
            <a:spLocks noGrp="1"/>
          </p:cNvSpPr>
          <p:nvPr>
            <p:ph sz="quarter" idx="4294967295"/>
          </p:nvPr>
        </p:nvSpPr>
        <p:spPr>
          <a:xfrm>
            <a:off x="4737100" y="2819400"/>
            <a:ext cx="4241799" cy="4822825"/>
          </a:xfrm>
        </p:spPr>
        <p:txBody>
          <a:bodyPr>
            <a:normAutofit fontScale="40000" lnSpcReduction="20000"/>
          </a:bodyPr>
          <a:lstStyle/>
          <a:p>
            <a:pPr lvl="0"/>
            <a:r>
              <a:rPr lang="en-US" sz="2300" dirty="0"/>
              <a:t>If a child is absent for any length of time, staff are more than happy to discuss, and provide, suitable work for pupils to do at home.</a:t>
            </a:r>
            <a:r>
              <a:rPr lang="en-US" sz="2300" b="1" dirty="0"/>
              <a:t> </a:t>
            </a:r>
            <a:endParaRPr lang="en-GB" sz="2300" dirty="0"/>
          </a:p>
          <a:p>
            <a:pPr lvl="0"/>
            <a:r>
              <a:rPr lang="en-US" sz="2300" dirty="0"/>
              <a:t>Children showing signs of sickness should be kept home from school.  If your child’s illness is infectious, please inform the school immediately.  If children are being treated with medicine or drugs which may affect their performance in school, it is wise to let us know.</a:t>
            </a:r>
            <a:endParaRPr lang="en-GB" sz="2300" dirty="0"/>
          </a:p>
          <a:p>
            <a:pPr lvl="0"/>
            <a:r>
              <a:rPr lang="en-US" sz="2300" dirty="0"/>
              <a:t>If a child becomes ill or has an accident in school we may find it necessary to contact the parents.  For this reason, we ask that you supply us with two emergency telephone numbers. If injuries occur which require immediate medical treatment the parent will be informed as soon as possible.  In an emergency, however, the child’s best interest may be served by taking him/her for treatment immediately.  Parents who object to this course of action, or know of any allergies their child has, should let us know immediately.</a:t>
            </a:r>
            <a:endParaRPr lang="en-GB" sz="2300" dirty="0"/>
          </a:p>
          <a:p>
            <a:pPr lvl="0"/>
            <a:r>
              <a:rPr lang="en-US" sz="2300" dirty="0"/>
              <a:t>Sometimes for very good reasons, (medical or dental appointments), parents may wish their child to leave school early.  We are always happy to co-operate, but in the interests of safety, no child will be allowed to leave school early unless collected by a parent or known adult.</a:t>
            </a:r>
            <a:endParaRPr lang="en-GB" sz="2300" dirty="0"/>
          </a:p>
          <a:p>
            <a:pPr lvl="0"/>
            <a:r>
              <a:rPr lang="en-US" sz="2300" dirty="0"/>
              <a:t>If children need to be collected from school during lesson times then parents must report to the general office. The secretary will then arrange to collect the child from the classroom.</a:t>
            </a:r>
            <a:endParaRPr lang="en-GB" sz="2300" dirty="0"/>
          </a:p>
          <a:p>
            <a:endParaRPr lang="en-US" dirty="0"/>
          </a:p>
        </p:txBody>
      </p:sp>
      <p:pic>
        <p:nvPicPr>
          <p:cNvPr id="3" name="Picture 2" descr="IMG_0345.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902200" y="1371600"/>
            <a:ext cx="1697419" cy="1267825"/>
          </a:xfrm>
          <a:prstGeom prst="rect">
            <a:avLst/>
          </a:prstGeom>
          <a:ln>
            <a:noFill/>
          </a:ln>
          <a:effectLst>
            <a:softEdge rad="112500"/>
          </a:effectLst>
        </p:spPr>
      </p:pic>
      <p:pic>
        <p:nvPicPr>
          <p:cNvPr id="7" name="Picture 6" descr="IMG_0352.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977575" y="900200"/>
            <a:ext cx="2001324" cy="1713998"/>
          </a:xfrm>
          <a:prstGeom prst="rect">
            <a:avLst/>
          </a:prstGeom>
          <a:ln>
            <a:noFill/>
          </a:ln>
          <a:effectLst>
            <a:softEdge rad="112500"/>
          </a:effectLst>
        </p:spPr>
      </p:pic>
      <p:sp>
        <p:nvSpPr>
          <p:cNvPr id="8" name="Oval Callout 7"/>
          <p:cNvSpPr/>
          <p:nvPr/>
        </p:nvSpPr>
        <p:spPr>
          <a:xfrm>
            <a:off x="5080447" y="257200"/>
            <a:ext cx="2926080" cy="1114400"/>
          </a:xfrm>
          <a:prstGeom prst="wedgeEllipseCallout">
            <a:avLst>
              <a:gd name="adj1" fmla="val 35408"/>
              <a:gd name="adj2" fmla="val 63712"/>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FF0000"/>
                </a:solidFill>
              </a:rPr>
              <a:t>Well done for attending school every day!</a:t>
            </a:r>
          </a:p>
        </p:txBody>
      </p:sp>
      <p:sp>
        <p:nvSpPr>
          <p:cNvPr id="5" name="Slide Number Placeholder 4"/>
          <p:cNvSpPr>
            <a:spLocks noGrp="1"/>
          </p:cNvSpPr>
          <p:nvPr>
            <p:ph type="sldNum" sz="quarter" idx="12"/>
          </p:nvPr>
        </p:nvSpPr>
        <p:spPr/>
        <p:txBody>
          <a:bodyPr/>
          <a:lstStyle/>
          <a:p>
            <a:fld id="{93E4AAA4-6363-4581-962D-1ACCC2D600C5}" type="slidenum">
              <a:rPr lang="en-US" smtClean="0"/>
              <a:t>28</a:t>
            </a:fld>
            <a:endParaRPr lang="en-US"/>
          </a:p>
        </p:txBody>
      </p:sp>
    </p:spTree>
    <p:extLst>
      <p:ext uri="{BB962C8B-B14F-4D97-AF65-F5344CB8AC3E}">
        <p14:creationId xmlns:p14="http://schemas.microsoft.com/office/powerpoint/2010/main" val="2243655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064" y="2309096"/>
            <a:ext cx="3094036" cy="2669304"/>
          </a:xfrm>
        </p:spPr>
        <p:txBody>
          <a:bodyPr/>
          <a:lstStyle/>
          <a:p>
            <a:r>
              <a:rPr lang="en-US" sz="3600" dirty="0"/>
              <a:t>Family Holidays</a:t>
            </a:r>
            <a:br>
              <a:rPr lang="en-US" dirty="0"/>
            </a:br>
            <a:br>
              <a:rPr lang="en-US" dirty="0"/>
            </a:br>
            <a:br>
              <a:rPr lang="en-US" dirty="0"/>
            </a:br>
            <a:br>
              <a:rPr lang="en-US" dirty="0"/>
            </a:br>
            <a:r>
              <a:rPr lang="en-US" dirty="0"/>
              <a:t>EVERY DAY COUNTS</a:t>
            </a:r>
          </a:p>
        </p:txBody>
      </p:sp>
      <p:sp>
        <p:nvSpPr>
          <p:cNvPr id="3" name="Content Placeholder 2"/>
          <p:cNvSpPr>
            <a:spLocks noGrp="1"/>
          </p:cNvSpPr>
          <p:nvPr>
            <p:ph idx="1"/>
          </p:nvPr>
        </p:nvSpPr>
        <p:spPr/>
        <p:txBody>
          <a:bodyPr>
            <a:normAutofit fontScale="55000" lnSpcReduction="20000"/>
          </a:bodyPr>
          <a:lstStyle/>
          <a:p>
            <a:pPr lvl="0"/>
            <a:r>
              <a:rPr lang="en-US" dirty="0"/>
              <a:t>Every day counts in school and we ask that parents try to avoid booking holidays in school time. However, if you are unable to do this then please complete a holiday form (available from the office) if you intend to take your child out of school in term time in exceptional circumstances.</a:t>
            </a:r>
            <a:endParaRPr lang="en-GB" dirty="0"/>
          </a:p>
          <a:p>
            <a:pPr lvl="0"/>
            <a:r>
              <a:rPr lang="en-US" dirty="0"/>
              <a:t>In exceptional circumstances a child may be allowed leave of absence from school for holidays of up to 10 days in any academic year, at the Head teacher’s discretion and only if attendance is above 95%.  Any additional absence for holidays will be recorded as </a:t>
            </a:r>
            <a:r>
              <a:rPr lang="en-US" dirty="0" err="1"/>
              <a:t>unauthorised</a:t>
            </a:r>
            <a:r>
              <a:rPr lang="en-US" dirty="0"/>
              <a:t> absences. </a:t>
            </a:r>
            <a:endParaRPr lang="en-GB" dirty="0"/>
          </a:p>
          <a:p>
            <a:pPr lvl="0"/>
            <a:r>
              <a:rPr lang="en-US" dirty="0"/>
              <a:t>As parents or </a:t>
            </a:r>
            <a:r>
              <a:rPr lang="en-US" dirty="0" err="1"/>
              <a:t>carers</a:t>
            </a:r>
            <a:r>
              <a:rPr lang="en-US" dirty="0"/>
              <a:t> you could receive a fine if your child has:</a:t>
            </a:r>
            <a:endParaRPr lang="en-GB" dirty="0"/>
          </a:p>
          <a:p>
            <a:pPr lvl="0"/>
            <a:r>
              <a:rPr lang="en-US" dirty="0"/>
              <a:t>More than 5 days off school that are not authorized.  These 5 days don’t have to be at the same time they can be at any time throughout the year.</a:t>
            </a:r>
            <a:endParaRPr lang="en-GB" dirty="0"/>
          </a:p>
          <a:p>
            <a:pPr lvl="0"/>
            <a:r>
              <a:rPr lang="en-US" dirty="0"/>
              <a:t>At least 5 </a:t>
            </a:r>
            <a:r>
              <a:rPr lang="en-US" dirty="0" err="1"/>
              <a:t>unauthorised</a:t>
            </a:r>
            <a:r>
              <a:rPr lang="en-US" dirty="0"/>
              <a:t> days off for a holiday during term time</a:t>
            </a:r>
            <a:endParaRPr lang="en-GB" dirty="0"/>
          </a:p>
          <a:p>
            <a:pPr lvl="0"/>
            <a:r>
              <a:rPr lang="en-US" dirty="0"/>
              <a:t>If your child is caught truanting and caught by the police.</a:t>
            </a:r>
            <a:endParaRPr lang="en-GB" dirty="0"/>
          </a:p>
          <a:p>
            <a:pPr lvl="0"/>
            <a:r>
              <a:rPr lang="en-US" dirty="0"/>
              <a:t>Fines range from £60-£120 for one child then £120-£240 for two children.</a:t>
            </a:r>
            <a:endParaRPr lang="en-GB" dirty="0"/>
          </a:p>
          <a:p>
            <a:endParaRPr lang="en-US" dirty="0"/>
          </a:p>
        </p:txBody>
      </p:sp>
      <p:sp>
        <p:nvSpPr>
          <p:cNvPr id="4" name="Slide Number Placeholder 3"/>
          <p:cNvSpPr>
            <a:spLocks noGrp="1"/>
          </p:cNvSpPr>
          <p:nvPr>
            <p:ph type="sldNum" sz="quarter" idx="12"/>
          </p:nvPr>
        </p:nvSpPr>
        <p:spPr/>
        <p:txBody>
          <a:bodyPr/>
          <a:lstStyle/>
          <a:p>
            <a:fld id="{2754ED01-E2A0-4C1E-8E21-014B99041579}" type="slidenum">
              <a:rPr lang="en-US" smtClean="0"/>
              <a:pPr/>
              <a:t>29</a:t>
            </a:fld>
            <a:endParaRPr lang="en-US" dirty="0"/>
          </a:p>
        </p:txBody>
      </p:sp>
    </p:spTree>
    <p:extLst>
      <p:ext uri="{BB962C8B-B14F-4D97-AF65-F5344CB8AC3E}">
        <p14:creationId xmlns:p14="http://schemas.microsoft.com/office/powerpoint/2010/main" val="20174954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953" y="533400"/>
            <a:ext cx="3657600" cy="1704096"/>
          </a:xfrm>
        </p:spPr>
        <p:txBody>
          <a:bodyPr/>
          <a:lstStyle/>
          <a:p>
            <a:r>
              <a:rPr lang="en-US" dirty="0"/>
              <a:t>Equal Opportunities </a:t>
            </a:r>
            <a:br>
              <a:rPr lang="en-US" dirty="0"/>
            </a:br>
            <a:r>
              <a:rPr lang="en-US" dirty="0"/>
              <a:t>for All</a:t>
            </a:r>
          </a:p>
        </p:txBody>
      </p:sp>
      <p:sp>
        <p:nvSpPr>
          <p:cNvPr id="4" name="Text Placeholder 3"/>
          <p:cNvSpPr>
            <a:spLocks noGrp="1"/>
          </p:cNvSpPr>
          <p:nvPr>
            <p:ph type="body" sz="half" idx="2"/>
          </p:nvPr>
        </p:nvSpPr>
        <p:spPr>
          <a:xfrm>
            <a:off x="643095" y="2821696"/>
            <a:ext cx="4774976" cy="3401304"/>
          </a:xfrm>
        </p:spPr>
        <p:txBody>
          <a:bodyPr>
            <a:normAutofit/>
          </a:bodyPr>
          <a:lstStyle/>
          <a:p>
            <a:r>
              <a:rPr lang="en-US" dirty="0"/>
              <a:t>As a staff we endeavor to maintain an awareness of, and to provide for, equal opportunities for all children and adults.  </a:t>
            </a:r>
          </a:p>
          <a:p>
            <a:r>
              <a:rPr lang="en-US" dirty="0"/>
              <a:t>We aim to take into account cultural background, gender and special needs in all aspects of school life, and to promote equal opportunities and good relations between persons of different racial groups, abilities and sexes.</a:t>
            </a:r>
            <a:endParaRPr lang="en-GB" dirty="0"/>
          </a:p>
          <a:p>
            <a:endParaRPr lang="en-US" dirty="0"/>
          </a:p>
        </p:txBody>
      </p:sp>
      <p:pic>
        <p:nvPicPr>
          <p:cNvPr id="13" name="Picture 12" descr="images.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3928" y="3505503"/>
            <a:ext cx="2743046" cy="1825372"/>
          </a:xfrm>
          <a:prstGeom prst="rect">
            <a:avLst/>
          </a:prstGeom>
        </p:spPr>
      </p:pic>
      <p:pic>
        <p:nvPicPr>
          <p:cNvPr id="14" name="Picture 13" descr="equality.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695925" y="1221700"/>
            <a:ext cx="2069480" cy="1199597"/>
          </a:xfrm>
          <a:prstGeom prst="rect">
            <a:avLst/>
          </a:prstGeom>
        </p:spPr>
      </p:pic>
      <p:sp>
        <p:nvSpPr>
          <p:cNvPr id="3" name="Slide Number Placeholder 2"/>
          <p:cNvSpPr>
            <a:spLocks noGrp="1"/>
          </p:cNvSpPr>
          <p:nvPr>
            <p:ph type="sldNum" sz="quarter" idx="12"/>
          </p:nvPr>
        </p:nvSpPr>
        <p:spPr/>
        <p:txBody>
          <a:bodyPr/>
          <a:lstStyle/>
          <a:p>
            <a:fld id="{93E4AAA4-6363-4581-962D-1ACCC2D600C5}" type="slidenum">
              <a:rPr lang="en-US" smtClean="0"/>
              <a:t>30</a:t>
            </a:fld>
            <a:endParaRPr lang="en-US"/>
          </a:p>
        </p:txBody>
      </p:sp>
    </p:spTree>
    <p:extLst>
      <p:ext uri="{BB962C8B-B14F-4D97-AF65-F5344CB8AC3E}">
        <p14:creationId xmlns:p14="http://schemas.microsoft.com/office/powerpoint/2010/main" val="26332246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Assessment</a:t>
            </a:r>
          </a:p>
        </p:txBody>
      </p:sp>
      <p:sp>
        <p:nvSpPr>
          <p:cNvPr id="3" name="Content Placeholder 2"/>
          <p:cNvSpPr>
            <a:spLocks noGrp="1"/>
          </p:cNvSpPr>
          <p:nvPr>
            <p:ph idx="1"/>
          </p:nvPr>
        </p:nvSpPr>
        <p:spPr>
          <a:xfrm>
            <a:off x="292100" y="2819400"/>
            <a:ext cx="8496300" cy="3873500"/>
          </a:xfrm>
        </p:spPr>
        <p:txBody>
          <a:bodyPr>
            <a:normAutofit fontScale="25000" lnSpcReduction="20000"/>
          </a:bodyPr>
          <a:lstStyle/>
          <a:p>
            <a:r>
              <a:rPr lang="en-US" sz="4000" dirty="0">
                <a:effectLst/>
              </a:rPr>
              <a:t>All nursery and reception children starting school will undertake activities on an initial assessment. The assessment covers language skills, mathematics and personal and social skills.  Teachers will be able to use the information from the assessments to plan their teaching to match individual needs.</a:t>
            </a:r>
            <a:r>
              <a:rPr lang="en-GB" sz="4000" dirty="0">
                <a:effectLst/>
              </a:rPr>
              <a:t>  </a:t>
            </a:r>
            <a:r>
              <a:rPr lang="en-US" sz="4000" dirty="0">
                <a:effectLst/>
              </a:rPr>
              <a:t>Pupils in other classes are assessed under Teacher assessment agreed activities.</a:t>
            </a:r>
            <a:endParaRPr lang="en-GB" sz="4000" dirty="0">
              <a:effectLst/>
            </a:endParaRPr>
          </a:p>
          <a:p>
            <a:r>
              <a:rPr lang="en-US" sz="4000" dirty="0">
                <a:effectLst/>
              </a:rPr>
              <a:t>Target Setting</a:t>
            </a:r>
            <a:endParaRPr lang="en-GB" sz="4000" dirty="0">
              <a:effectLst/>
            </a:endParaRPr>
          </a:p>
          <a:p>
            <a:r>
              <a:rPr lang="en-US" sz="4000" dirty="0">
                <a:effectLst/>
              </a:rPr>
              <a:t>Target setting assists in providing clear educational direction for the work of the school.  It provides a focus for raising standards and promoting pupils’ progress by concentrating, as appropriate, on improvements in the quality of teaching and quality of learning.</a:t>
            </a:r>
            <a:r>
              <a:rPr lang="en-GB" sz="4000" dirty="0">
                <a:effectLst/>
              </a:rPr>
              <a:t>  </a:t>
            </a:r>
            <a:r>
              <a:rPr lang="en-US" sz="4000" dirty="0">
                <a:effectLst/>
              </a:rPr>
              <a:t>In order to ensure that national targets and school targets are properly linked at Key Stage 2. The great majority of pupils should achieve at least a Level 4 by the end of Y6 in English, Mathematics, welsh and science. The expectation is that the great majority of pupils should achieve at least Outcome 5 by the end of Year 2.</a:t>
            </a:r>
            <a:r>
              <a:rPr lang="en-GB" sz="4000" dirty="0">
                <a:effectLst/>
              </a:rPr>
              <a:t>  </a:t>
            </a:r>
            <a:r>
              <a:rPr lang="en-US" sz="4000" dirty="0">
                <a:effectLst/>
              </a:rPr>
              <a:t>Just as all children are different so all year groups (cohorts) are different and we need to take this into account when setting targets. Therefore, each year appropriate targets will need to be set that are reasonable and fairly reflect the ability profile of the cohort.</a:t>
            </a:r>
            <a:r>
              <a:rPr lang="en-GB" sz="4000" dirty="0">
                <a:effectLst/>
              </a:rPr>
              <a:t>  </a:t>
            </a:r>
            <a:r>
              <a:rPr lang="en-US" sz="4000" dirty="0">
                <a:effectLst/>
              </a:rPr>
              <a:t>Clearly, therefore, we feel that it is unrealistic to expect a year on year percentage rise in the end of key stage assessment results. </a:t>
            </a:r>
            <a:endParaRPr lang="en-GB" sz="4000" dirty="0">
              <a:effectLst/>
            </a:endParaRPr>
          </a:p>
          <a:p>
            <a:r>
              <a:rPr lang="en-US" sz="4000" b="1" dirty="0">
                <a:effectLst/>
              </a:rPr>
              <a:t>Testing</a:t>
            </a:r>
            <a:endParaRPr lang="en-GB" sz="4000" b="1" dirty="0">
              <a:effectLst/>
            </a:endParaRPr>
          </a:p>
          <a:p>
            <a:r>
              <a:rPr lang="en-US" sz="4000" dirty="0">
                <a:effectLst/>
              </a:rPr>
              <a:t>Pupils will be asked to sit certain tests throughout their time in school.  These tests provide information to aid your child’s progress.  Staff always test pupils in a sensitive way in order to eradicate any stress or anxiety.  Currently there are National tests in Literacy, Numerical Reasoning and Procedural Number for Year 2-6 pupils.  These are sat in May.</a:t>
            </a:r>
            <a:endParaRPr lang="en-GB" sz="4000" dirty="0">
              <a:effectLst/>
            </a:endParaRPr>
          </a:p>
          <a:p>
            <a:r>
              <a:rPr lang="en-US" dirty="0">
                <a:effectLst/>
              </a:rPr>
              <a:t> </a:t>
            </a:r>
            <a:endParaRPr lang="en-GB" dirty="0">
              <a:effectLst/>
            </a:endParaRPr>
          </a:p>
          <a:p>
            <a:endParaRPr lang="en-US" dirty="0"/>
          </a:p>
        </p:txBody>
      </p:sp>
      <p:pic>
        <p:nvPicPr>
          <p:cNvPr id="4" name="Picture 3" descr="afl.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7154100" y="333802"/>
            <a:ext cx="1634300" cy="2308773"/>
          </a:xfrm>
          <a:prstGeom prst="rect">
            <a:avLst/>
          </a:prstGeom>
        </p:spPr>
      </p:pic>
      <p:pic>
        <p:nvPicPr>
          <p:cNvPr id="5" name="Picture 4" descr="tick.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4823209" y="1716358"/>
            <a:ext cx="930352" cy="926217"/>
          </a:xfrm>
          <a:prstGeom prst="rect">
            <a:avLst/>
          </a:prstGeom>
        </p:spPr>
      </p:pic>
      <p:sp>
        <p:nvSpPr>
          <p:cNvPr id="6" name="Slide Number Placeholder 5"/>
          <p:cNvSpPr>
            <a:spLocks noGrp="1"/>
          </p:cNvSpPr>
          <p:nvPr>
            <p:ph type="sldNum" sz="quarter" idx="12"/>
          </p:nvPr>
        </p:nvSpPr>
        <p:spPr/>
        <p:txBody>
          <a:bodyPr/>
          <a:lstStyle/>
          <a:p>
            <a:fld id="{93E4AAA4-6363-4581-962D-1ACCC2D600C5}" type="slidenum">
              <a:rPr lang="en-US" smtClean="0"/>
              <a:t>31</a:t>
            </a:fld>
            <a:endParaRPr lang="en-US"/>
          </a:p>
        </p:txBody>
      </p:sp>
    </p:spTree>
    <p:extLst>
      <p:ext uri="{BB962C8B-B14F-4D97-AF65-F5344CB8AC3E}">
        <p14:creationId xmlns:p14="http://schemas.microsoft.com/office/powerpoint/2010/main" val="37164883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Homework</a:t>
            </a:r>
          </a:p>
        </p:txBody>
      </p:sp>
      <p:sp>
        <p:nvSpPr>
          <p:cNvPr id="3" name="Content Placeholder 2"/>
          <p:cNvSpPr>
            <a:spLocks noGrp="1"/>
          </p:cNvSpPr>
          <p:nvPr>
            <p:ph idx="1"/>
          </p:nvPr>
        </p:nvSpPr>
        <p:spPr>
          <a:xfrm>
            <a:off x="393700" y="3012142"/>
            <a:ext cx="8382000" cy="3388658"/>
          </a:xfrm>
        </p:spPr>
        <p:txBody>
          <a:bodyPr>
            <a:normAutofit fontScale="85000" lnSpcReduction="20000"/>
          </a:bodyPr>
          <a:lstStyle/>
          <a:p>
            <a:r>
              <a:rPr lang="en-US" dirty="0"/>
              <a:t>Without question, parental involvement in their child’s education is of great benefit in terms of progress and motivation for learning.  Your input at home is highly valued by the school.</a:t>
            </a:r>
            <a:endParaRPr lang="en-GB" dirty="0"/>
          </a:p>
          <a:p>
            <a:r>
              <a:rPr lang="en-US" dirty="0"/>
              <a:t>From an early age home/school links are encouraged particularly with regard to reading.  Children are expected to take home books on a regular basis and to share reading with their parents.  Other homework based around class topics and Literacy and Numeracy skills will be provided regularly and we encourage parents to support pupils in completing this via pupils Learning Logs.</a:t>
            </a:r>
            <a:endParaRPr lang="en-GB" dirty="0"/>
          </a:p>
          <a:p>
            <a:endParaRPr lang="en-US" dirty="0"/>
          </a:p>
        </p:txBody>
      </p:sp>
      <p:pic>
        <p:nvPicPr>
          <p:cNvPr id="4" name="Content Placeholder 3" descr="harry2.jpg"/>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4100173" y="782319"/>
            <a:ext cx="2362927" cy="2037081"/>
          </a:xfrm>
          <a:prstGeom prst="rect">
            <a:avLst/>
          </a:prstGeom>
          <a:noFill/>
          <a:ln>
            <a:noFill/>
          </a:ln>
          <a:extLst>
            <a:ext uri="{FAA26D3D-D897-4be2-8F04-BA451C77F1D7}">
              <ma14:placeholderFlag xmlns:ma14="http://schemas.microsoft.com/office/mac/drawingml/2011/main" xmlns="" val="1"/>
            </a:ext>
          </a:extLst>
        </p:spPr>
      </p:pic>
      <p:pic>
        <p:nvPicPr>
          <p:cNvPr id="5" name="Content Placeholder 3" descr="Natalie%20Yr_3.jpg"/>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664697" y="594775"/>
            <a:ext cx="2242161" cy="1919200"/>
          </a:xfrm>
          <a:prstGeom prst="rect">
            <a:avLst/>
          </a:prstGeom>
          <a:noFill/>
          <a:ln>
            <a:noFill/>
          </a:ln>
          <a:extLst>
            <a:ext uri="{FAA26D3D-D897-4be2-8F04-BA451C77F1D7}">
              <ma14:placeholderFlag xmlns:ma14="http://schemas.microsoft.com/office/mac/drawingml/2011/main" xmlns="" val="1"/>
            </a:ext>
          </a:extLst>
        </p:spPr>
      </p:pic>
      <p:sp>
        <p:nvSpPr>
          <p:cNvPr id="6" name="Slide Number Placeholder 5"/>
          <p:cNvSpPr>
            <a:spLocks noGrp="1"/>
          </p:cNvSpPr>
          <p:nvPr>
            <p:ph type="sldNum" sz="quarter" idx="12"/>
          </p:nvPr>
        </p:nvSpPr>
        <p:spPr/>
        <p:txBody>
          <a:bodyPr/>
          <a:lstStyle/>
          <a:p>
            <a:fld id="{93E4AAA4-6363-4581-962D-1ACCC2D600C5}" type="slidenum">
              <a:rPr lang="en-US" smtClean="0"/>
              <a:t>32</a:t>
            </a:fld>
            <a:endParaRPr lang="en-US"/>
          </a:p>
        </p:txBody>
      </p:sp>
    </p:spTree>
    <p:extLst>
      <p:ext uri="{BB962C8B-B14F-4D97-AF65-F5344CB8AC3E}">
        <p14:creationId xmlns:p14="http://schemas.microsoft.com/office/powerpoint/2010/main" val="2485083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Admission Procedures</a:t>
            </a:r>
          </a:p>
        </p:txBody>
      </p:sp>
      <p:sp>
        <p:nvSpPr>
          <p:cNvPr id="3" name="Content Placeholder 2"/>
          <p:cNvSpPr>
            <a:spLocks noGrp="1"/>
          </p:cNvSpPr>
          <p:nvPr>
            <p:ph idx="1"/>
          </p:nvPr>
        </p:nvSpPr>
        <p:spPr/>
        <p:txBody>
          <a:bodyPr>
            <a:normAutofit fontScale="25000" lnSpcReduction="20000"/>
          </a:bodyPr>
          <a:lstStyle/>
          <a:p>
            <a:pPr marL="0" indent="0">
              <a:buNone/>
            </a:pPr>
            <a:r>
              <a:rPr lang="en-US" sz="4000" dirty="0">
                <a:effectLst/>
              </a:rPr>
              <a:t>The school is in an urban area and most of the children live quite close to the school.  Some children live near </a:t>
            </a:r>
            <a:r>
              <a:rPr lang="en-US" sz="4000" dirty="0" err="1">
                <a:effectLst/>
              </a:rPr>
              <a:t>Mynyddislwyn</a:t>
            </a:r>
            <a:r>
              <a:rPr lang="en-US" sz="4000" dirty="0">
                <a:effectLst/>
              </a:rPr>
              <a:t> Church, which is in the catchment area.  The catchment area spreads as far as Springfield in </a:t>
            </a:r>
            <a:r>
              <a:rPr lang="en-US" sz="4000" dirty="0" err="1">
                <a:effectLst/>
              </a:rPr>
              <a:t>Pontllanfraith</a:t>
            </a:r>
            <a:r>
              <a:rPr lang="en-US" sz="4000" dirty="0">
                <a:effectLst/>
              </a:rPr>
              <a:t> to the West and to </a:t>
            </a:r>
            <a:r>
              <a:rPr lang="en-US" sz="4000" dirty="0" err="1">
                <a:effectLst/>
              </a:rPr>
              <a:t>Newbridge</a:t>
            </a:r>
            <a:r>
              <a:rPr lang="en-US" sz="4000" dirty="0">
                <a:effectLst/>
              </a:rPr>
              <a:t> in the East.</a:t>
            </a:r>
            <a:endParaRPr lang="en-GB" sz="4000" dirty="0">
              <a:effectLst/>
            </a:endParaRPr>
          </a:p>
          <a:p>
            <a:pPr marL="0" indent="0">
              <a:buNone/>
            </a:pPr>
            <a:r>
              <a:rPr lang="en-US" sz="4000" dirty="0">
                <a:effectLst/>
              </a:rPr>
              <a:t>Children are admitted to the Reception class at the beginning of the Autumn term provided they have reached the age of four by the preceding 31</a:t>
            </a:r>
            <a:r>
              <a:rPr lang="en-US" sz="4000" baseline="30000" dirty="0">
                <a:effectLst/>
              </a:rPr>
              <a:t>st</a:t>
            </a:r>
            <a:r>
              <a:rPr lang="en-US" sz="4000" dirty="0">
                <a:effectLst/>
              </a:rPr>
              <a:t> August. </a:t>
            </a:r>
            <a:endParaRPr lang="en-GB" sz="4000" dirty="0">
              <a:effectLst/>
            </a:endParaRPr>
          </a:p>
          <a:p>
            <a:pPr marL="0" indent="0">
              <a:buNone/>
            </a:pPr>
            <a:r>
              <a:rPr lang="en-US" sz="4000" dirty="0">
                <a:effectLst/>
              </a:rPr>
              <a:t>Nursery are admitted in September.  The school also admits Rising Three’s in the Spring and Summer terms following the child’s third birthday.</a:t>
            </a:r>
            <a:endParaRPr lang="en-GB" sz="4000" dirty="0">
              <a:effectLst/>
            </a:endParaRPr>
          </a:p>
          <a:p>
            <a:pPr marL="0" indent="0">
              <a:buNone/>
            </a:pPr>
            <a:r>
              <a:rPr lang="en-US" sz="4000" dirty="0">
                <a:effectLst/>
              </a:rPr>
              <a:t>No child will be excluded on the grounds of disability nor given any less </a:t>
            </a:r>
            <a:r>
              <a:rPr lang="en-US" sz="4000" dirty="0" err="1">
                <a:effectLst/>
              </a:rPr>
              <a:t>favourable</a:t>
            </a:r>
            <a:r>
              <a:rPr lang="en-US" sz="4000" dirty="0">
                <a:effectLst/>
              </a:rPr>
              <a:t> opportunities because of disability.</a:t>
            </a:r>
            <a:endParaRPr lang="en-GB" sz="4000" dirty="0">
              <a:effectLst/>
            </a:endParaRPr>
          </a:p>
          <a:p>
            <a:pPr marL="0" indent="0">
              <a:buNone/>
            </a:pPr>
            <a:r>
              <a:rPr lang="en-US" sz="4000" dirty="0">
                <a:effectLst/>
              </a:rPr>
              <a:t>Arrangements are made for children to visit the Nursery or Reception class during the Summer term. Parents of Nursery class children are invited to visit the school prior to their child starting after confirmation from the Local Authority has been received.  The school cannot guarantee places.  </a:t>
            </a:r>
            <a:endParaRPr lang="en-GB" sz="4000" dirty="0">
              <a:effectLst/>
            </a:endParaRPr>
          </a:p>
          <a:p>
            <a:pPr marL="0" indent="0">
              <a:buNone/>
            </a:pPr>
            <a:r>
              <a:rPr lang="en-US" sz="4000" dirty="0">
                <a:effectLst/>
              </a:rPr>
              <a:t>Parents seeking permission for their children to attend the school are invited to contact the Local Education Authority (LEA) as soon as possible.  The LEA officer will then contact the school to make appropriate arrangements for admission.  New parents are informed of a place by letter from the LEA.  </a:t>
            </a:r>
          </a:p>
          <a:p>
            <a:pPr marL="0" indent="0">
              <a:buNone/>
            </a:pPr>
            <a:r>
              <a:rPr lang="en-US" sz="4000" dirty="0">
                <a:effectLst/>
              </a:rPr>
              <a:t>Parents of Rising Three pupils must reapply for Nursery and for Reception.  Please note places are not guaranteed and are strictly allocated by the LEA in accordance with their Admissions policy.</a:t>
            </a:r>
            <a:endParaRPr lang="en-GB" sz="4000" dirty="0">
              <a:effectLst/>
            </a:endParaRPr>
          </a:p>
          <a:p>
            <a:pPr marL="0" indent="0">
              <a:buNone/>
            </a:pPr>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33</a:t>
            </a:fld>
            <a:endParaRPr lang="en-US"/>
          </a:p>
        </p:txBody>
      </p:sp>
    </p:spTree>
    <p:extLst>
      <p:ext uri="{BB962C8B-B14F-4D97-AF65-F5344CB8AC3E}">
        <p14:creationId xmlns:p14="http://schemas.microsoft.com/office/powerpoint/2010/main" val="35811836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Admission Continued</a:t>
            </a:r>
          </a:p>
        </p:txBody>
      </p:sp>
      <p:sp>
        <p:nvSpPr>
          <p:cNvPr id="3" name="Content Placeholder 2"/>
          <p:cNvSpPr>
            <a:spLocks noGrp="1"/>
          </p:cNvSpPr>
          <p:nvPr>
            <p:ph idx="1"/>
          </p:nvPr>
        </p:nvSpPr>
        <p:spPr>
          <a:xfrm>
            <a:off x="203198" y="2705100"/>
            <a:ext cx="8775701" cy="3581400"/>
          </a:xfrm>
        </p:spPr>
        <p:txBody>
          <a:bodyPr>
            <a:normAutofit fontScale="25000" lnSpcReduction="20000"/>
          </a:bodyPr>
          <a:lstStyle/>
          <a:p>
            <a:pPr marL="0" indent="0">
              <a:lnSpc>
                <a:spcPct val="110000"/>
              </a:lnSpc>
              <a:buNone/>
            </a:pPr>
            <a:r>
              <a:rPr lang="en-US" sz="4000" dirty="0"/>
              <a:t>RISING 3s :We accept ‘Rising 3s’ which means that your child can enter the school the term after their third birthday (Spring Term if their birthday falls in the Autumn Term and Summer Term if their birthday falls in the Spring Term). Application forms for admission as a Rising 3 can be obtained from the school office. These are then processed by the Local Authority and parents will be notified if a place is available. Parents of children due to attend our Nursery as a Rising 3 are invited to the school for “taster sessions”. We keep a waiting list of children and we encourage parents to place their child’s name on this list after their second birthday as this helps with forward planning.</a:t>
            </a:r>
          </a:p>
          <a:p>
            <a:pPr marL="0" indent="0">
              <a:lnSpc>
                <a:spcPct val="110000"/>
              </a:lnSpc>
              <a:buNone/>
            </a:pPr>
            <a:r>
              <a:rPr lang="en-US" sz="4000" dirty="0"/>
              <a:t>NURSERY: Application forms for admission to Nursery are available from the school office. These are then processed by the Local Authority and parents will be notified if a place is available. Nursery children attend school on a part-time  basis. Parents of children due to attend Nursery are invited to the school  Parents of Rising 3 and Nursery children are invited in to school for “taster sessions”, and to obtain a “Starting School handbook” </a:t>
            </a:r>
          </a:p>
          <a:p>
            <a:pPr marL="0" indent="0">
              <a:lnSpc>
                <a:spcPct val="110000"/>
              </a:lnSpc>
              <a:buNone/>
            </a:pPr>
            <a:r>
              <a:rPr lang="en-US" sz="4000" dirty="0"/>
              <a:t>RECEPTION: Children can be admitted to Reception in the Autumn Term if their fifth birth falls between 1st September and 31st August in that academic year. The majority of children transfer from the Nursery. Application forms for admission to Reception are available from the school office. These are then processed by the Local Authority and parents will be notified if a place is available.</a:t>
            </a:r>
          </a:p>
          <a:p>
            <a:pPr marL="0" indent="0">
              <a:lnSpc>
                <a:spcPct val="110000"/>
              </a:lnSpc>
              <a:buNone/>
            </a:pPr>
            <a:r>
              <a:rPr lang="en-US" sz="4000" dirty="0"/>
              <a:t>IT IS VERY IMPORTANT TO COMPLETE APPLICATION FORMS FOR RISING 3s, NURSERY AND RECEPTION. IF YOU ARE GIVEN A PLACE FOR A RISING 3, YOU ARE NOT GUARANTEED A PLACE IN NURSERY OR RECEPTION</a:t>
            </a:r>
          </a:p>
          <a:p>
            <a:pPr marL="0" indent="0">
              <a:lnSpc>
                <a:spcPct val="110000"/>
              </a:lnSpc>
              <a:buNone/>
            </a:pPr>
            <a:r>
              <a:rPr lang="en-US" sz="4000" dirty="0"/>
              <a:t>ADMISSION INTO YEAR 1 - YEAR 6 Admission to other year groups is done by contacting the school office or the Admissions’ Officer at CCBC. A mutually convenient time is arranged for you and your child to visit and tour the school, meet a member of the Senior Leadership Team, and the class teacher as well as discuss the school’s approach to learning. </a:t>
            </a:r>
          </a:p>
          <a:p>
            <a:pPr marL="0" indent="0">
              <a:lnSpc>
                <a:spcPct val="70000"/>
              </a:lnSpc>
              <a:buNone/>
            </a:pPr>
            <a:endParaRPr lang="en-US" dirty="0"/>
          </a:p>
        </p:txBody>
      </p:sp>
      <p:sp>
        <p:nvSpPr>
          <p:cNvPr id="4" name="Slide Number Placeholder 3"/>
          <p:cNvSpPr>
            <a:spLocks noGrp="1"/>
          </p:cNvSpPr>
          <p:nvPr>
            <p:ph type="sldNum" sz="quarter" idx="12"/>
          </p:nvPr>
        </p:nvSpPr>
        <p:spPr/>
        <p:txBody>
          <a:bodyPr/>
          <a:lstStyle/>
          <a:p>
            <a:fld id="{93E4AAA4-6363-4581-962D-1ACCC2D600C5}" type="slidenum">
              <a:rPr lang="en-US" smtClean="0"/>
              <a:t>34</a:t>
            </a:fld>
            <a:endParaRPr lang="en-US"/>
          </a:p>
        </p:txBody>
      </p:sp>
    </p:spTree>
    <p:extLst>
      <p:ext uri="{BB962C8B-B14F-4D97-AF65-F5344CB8AC3E}">
        <p14:creationId xmlns:p14="http://schemas.microsoft.com/office/powerpoint/2010/main" val="15813745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Charging and Remissions Policy</a:t>
            </a:r>
          </a:p>
        </p:txBody>
      </p:sp>
      <p:sp>
        <p:nvSpPr>
          <p:cNvPr id="8" name="Rectangle 7"/>
          <p:cNvSpPr/>
          <p:nvPr/>
        </p:nvSpPr>
        <p:spPr>
          <a:xfrm>
            <a:off x="419099" y="2933700"/>
            <a:ext cx="8010525" cy="2585323"/>
          </a:xfrm>
          <a:prstGeom prst="rect">
            <a:avLst/>
          </a:prstGeom>
        </p:spPr>
        <p:txBody>
          <a:bodyPr wrap="square">
            <a:spAutoFit/>
          </a:bodyPr>
          <a:lstStyle/>
          <a:p>
            <a:pPr marL="285750" indent="-285750">
              <a:buFont typeface="Arial"/>
              <a:buChar char="•"/>
            </a:pPr>
            <a:r>
              <a:rPr lang="en-US" dirty="0">
                <a:solidFill>
                  <a:schemeClr val="bg1"/>
                </a:solidFill>
              </a:rPr>
              <a:t>Parents are asked for a voluntary contribution towards the cost of educational visits e.g. visits related to topic work being covered within the class. </a:t>
            </a:r>
          </a:p>
          <a:p>
            <a:pPr marL="285750" indent="-285750">
              <a:buFont typeface="Arial"/>
              <a:buChar char="•"/>
            </a:pPr>
            <a:r>
              <a:rPr lang="en-US" dirty="0">
                <a:solidFill>
                  <a:schemeClr val="bg1"/>
                </a:solidFill>
              </a:rPr>
              <a:t> The high cost of such trips cannot be paid for solely by school funds although such outings are often </a:t>
            </a:r>
            <a:r>
              <a:rPr lang="en-US" dirty="0" err="1">
                <a:solidFill>
                  <a:schemeClr val="bg1"/>
                </a:solidFill>
              </a:rPr>
              <a:t>subsidised</a:t>
            </a:r>
            <a:r>
              <a:rPr lang="en-US" dirty="0">
                <a:solidFill>
                  <a:schemeClr val="bg1"/>
                </a:solidFill>
              </a:rPr>
              <a:t> in order to reduce the cost to parents.  </a:t>
            </a:r>
          </a:p>
          <a:p>
            <a:pPr marL="285750" indent="-285750">
              <a:buFont typeface="Arial"/>
              <a:buChar char="•"/>
            </a:pPr>
            <a:endParaRPr lang="en-US" dirty="0">
              <a:solidFill>
                <a:schemeClr val="bg1"/>
              </a:solidFill>
            </a:endParaRPr>
          </a:p>
          <a:p>
            <a:pPr marL="285750" indent="-285750">
              <a:buFont typeface="Arial"/>
              <a:buChar char="•"/>
            </a:pPr>
            <a:r>
              <a:rPr lang="en-US" dirty="0">
                <a:solidFill>
                  <a:schemeClr val="bg1"/>
                </a:solidFill>
              </a:rPr>
              <a:t>Where parents are worried about costs they should address their concerns to the Head teacher.</a:t>
            </a:r>
            <a:endParaRPr lang="en-GB" dirty="0">
              <a:solidFill>
                <a:schemeClr val="bg1"/>
              </a:solidFill>
            </a:endParaRPr>
          </a:p>
        </p:txBody>
      </p:sp>
      <p:sp>
        <p:nvSpPr>
          <p:cNvPr id="3" name="Slide Number Placeholder 2"/>
          <p:cNvSpPr>
            <a:spLocks noGrp="1"/>
          </p:cNvSpPr>
          <p:nvPr>
            <p:ph type="sldNum" sz="quarter" idx="12"/>
          </p:nvPr>
        </p:nvSpPr>
        <p:spPr/>
        <p:txBody>
          <a:bodyPr/>
          <a:lstStyle/>
          <a:p>
            <a:fld id="{93E4AAA4-6363-4581-962D-1ACCC2D600C5}" type="slidenum">
              <a:rPr lang="en-US" smtClean="0"/>
              <a:t>35</a:t>
            </a:fld>
            <a:endParaRPr lang="en-US"/>
          </a:p>
        </p:txBody>
      </p:sp>
    </p:spTree>
    <p:extLst>
      <p:ext uri="{BB962C8B-B14F-4D97-AF65-F5344CB8AC3E}">
        <p14:creationId xmlns:p14="http://schemas.microsoft.com/office/powerpoint/2010/main" val="1735867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Governing Body</a:t>
            </a:r>
          </a:p>
        </p:txBody>
      </p:sp>
      <p:sp>
        <p:nvSpPr>
          <p:cNvPr id="3" name="Rectangle 2"/>
          <p:cNvSpPr/>
          <p:nvPr/>
        </p:nvSpPr>
        <p:spPr>
          <a:xfrm>
            <a:off x="368300" y="2781300"/>
            <a:ext cx="7556500" cy="4247317"/>
          </a:xfrm>
          <a:prstGeom prst="rect">
            <a:avLst/>
          </a:prstGeom>
        </p:spPr>
        <p:txBody>
          <a:bodyPr wrap="square">
            <a:spAutoFit/>
          </a:bodyPr>
          <a:lstStyle/>
          <a:p>
            <a:pPr marL="285750" indent="-285750">
              <a:buFont typeface="Arial"/>
              <a:buChar char="•"/>
            </a:pPr>
            <a:r>
              <a:rPr lang="en-US" dirty="0">
                <a:solidFill>
                  <a:schemeClr val="bg1"/>
                </a:solidFill>
              </a:rPr>
              <a:t>The Education Reform Act of 1988 has made Governors, in partnership with the Head teacher responsible for curriculum matters, school </a:t>
            </a:r>
            <a:r>
              <a:rPr lang="en-US" dirty="0" err="1">
                <a:solidFill>
                  <a:schemeClr val="bg1"/>
                </a:solidFill>
              </a:rPr>
              <a:t>organisation</a:t>
            </a:r>
            <a:r>
              <a:rPr lang="en-US" dirty="0">
                <a:solidFill>
                  <a:schemeClr val="bg1"/>
                </a:solidFill>
              </a:rPr>
              <a:t>, discipline, staff appointments, admissions to school, R.E., community use of the school, school activities and reporting to parents.  </a:t>
            </a:r>
          </a:p>
          <a:p>
            <a:pPr marL="285750" indent="-285750">
              <a:buFont typeface="Arial"/>
              <a:buChar char="•"/>
            </a:pPr>
            <a:endParaRPr lang="en-US" dirty="0">
              <a:solidFill>
                <a:schemeClr val="bg1"/>
              </a:solidFill>
            </a:endParaRPr>
          </a:p>
          <a:p>
            <a:pPr marL="285750" indent="-285750">
              <a:buFont typeface="Arial"/>
              <a:buChar char="•"/>
            </a:pPr>
            <a:r>
              <a:rPr lang="en-US" dirty="0">
                <a:solidFill>
                  <a:schemeClr val="bg1"/>
                </a:solidFill>
              </a:rPr>
              <a:t>Since April 1994 the Governing Body has been responsible for overseeing the spending of monies allocated to the school.  This is termed Local Management of Schools - formula funding. </a:t>
            </a:r>
          </a:p>
          <a:p>
            <a:pPr marL="285750" indent="-285750">
              <a:buFont typeface="Arial"/>
              <a:buChar char="•"/>
            </a:pPr>
            <a:endParaRPr lang="en-GB" dirty="0">
              <a:solidFill>
                <a:schemeClr val="bg1"/>
              </a:solidFill>
            </a:endParaRPr>
          </a:p>
          <a:p>
            <a:pPr marL="285750" indent="-285750">
              <a:buFont typeface="Arial"/>
              <a:buChar char="•"/>
            </a:pPr>
            <a:r>
              <a:rPr lang="en-US" dirty="0">
                <a:solidFill>
                  <a:schemeClr val="bg1"/>
                </a:solidFill>
              </a:rPr>
              <a:t>Governors meet regularly to discuss school matters. An annual parents report is produced by the Governing Body.  </a:t>
            </a:r>
          </a:p>
          <a:p>
            <a:pPr marL="285750" indent="-285750">
              <a:buFont typeface="Arial"/>
              <a:buChar char="•"/>
            </a:pPr>
            <a:endParaRPr lang="en-GB" dirty="0">
              <a:solidFill>
                <a:schemeClr val="bg1"/>
              </a:solidFill>
            </a:endParaRPr>
          </a:p>
          <a:p>
            <a:pPr marL="285750" indent="-285750">
              <a:buFont typeface="Arial"/>
              <a:buChar char="•"/>
            </a:pPr>
            <a:r>
              <a:rPr lang="en-US" dirty="0">
                <a:solidFill>
                  <a:schemeClr val="bg1"/>
                </a:solidFill>
              </a:rPr>
              <a:t>The Governing body chairperson is </a:t>
            </a:r>
            <a:r>
              <a:rPr lang="en-US" dirty="0" err="1">
                <a:solidFill>
                  <a:schemeClr val="bg1"/>
                </a:solidFill>
              </a:rPr>
              <a:t>Mrs</a:t>
            </a:r>
            <a:r>
              <a:rPr lang="en-US" dirty="0">
                <a:solidFill>
                  <a:schemeClr val="bg1"/>
                </a:solidFill>
              </a:rPr>
              <a:t> F Wilkins</a:t>
            </a:r>
            <a:endParaRPr lang="en-GB" dirty="0">
              <a:solidFill>
                <a:schemeClr val="bg1"/>
              </a:solidFill>
            </a:endParaRPr>
          </a:p>
          <a:p>
            <a:r>
              <a:rPr lang="en-US" dirty="0">
                <a:solidFill>
                  <a:schemeClr val="bg1"/>
                </a:solidFill>
              </a:rPr>
              <a:t>			</a:t>
            </a:r>
            <a:endParaRPr lang="en-GB" dirty="0"/>
          </a:p>
        </p:txBody>
      </p:sp>
      <p:pic>
        <p:nvPicPr>
          <p:cNvPr id="4" name="Picture 3" descr="governor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499225" y="1496406"/>
            <a:ext cx="1425575" cy="1284893"/>
          </a:xfrm>
          <a:prstGeom prst="rect">
            <a:avLst/>
          </a:prstGeom>
          <a:ln>
            <a:noFill/>
          </a:ln>
          <a:effectLst>
            <a:softEdge rad="112500"/>
          </a:effectLst>
        </p:spPr>
      </p:pic>
      <p:sp>
        <p:nvSpPr>
          <p:cNvPr id="5" name="Slide Number Placeholder 4"/>
          <p:cNvSpPr>
            <a:spLocks noGrp="1"/>
          </p:cNvSpPr>
          <p:nvPr>
            <p:ph type="sldNum" sz="quarter" idx="12"/>
          </p:nvPr>
        </p:nvSpPr>
        <p:spPr/>
        <p:txBody>
          <a:bodyPr/>
          <a:lstStyle/>
          <a:p>
            <a:fld id="{93E4AAA4-6363-4581-962D-1ACCC2D600C5}" type="slidenum">
              <a:rPr lang="en-US" smtClean="0"/>
              <a:t>36</a:t>
            </a:fld>
            <a:endParaRPr lang="en-US"/>
          </a:p>
        </p:txBody>
      </p:sp>
    </p:spTree>
    <p:extLst>
      <p:ext uri="{BB962C8B-B14F-4D97-AF65-F5344CB8AC3E}">
        <p14:creationId xmlns:p14="http://schemas.microsoft.com/office/powerpoint/2010/main" val="503525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Complaints Procedure</a:t>
            </a:r>
          </a:p>
        </p:txBody>
      </p:sp>
      <p:sp>
        <p:nvSpPr>
          <p:cNvPr id="4" name="Content Placeholder 3"/>
          <p:cNvSpPr>
            <a:spLocks noGrp="1"/>
          </p:cNvSpPr>
          <p:nvPr>
            <p:ph sz="half" idx="2"/>
          </p:nvPr>
        </p:nvSpPr>
        <p:spPr>
          <a:xfrm>
            <a:off x="712788" y="3048000"/>
            <a:ext cx="4060918" cy="3352799"/>
          </a:xfrm>
        </p:spPr>
        <p:txBody>
          <a:bodyPr>
            <a:normAutofit fontScale="62500" lnSpcReduction="20000"/>
          </a:bodyPr>
          <a:lstStyle/>
          <a:p>
            <a:r>
              <a:rPr lang="en-GB" dirty="0">
                <a:effectLst/>
              </a:rPr>
              <a:t>The school is committed to dealing effectively with complaints. </a:t>
            </a:r>
          </a:p>
          <a:p>
            <a:r>
              <a:rPr lang="en-GB" dirty="0">
                <a:effectLst/>
              </a:rPr>
              <a:t>We aim to clarify any issues about which you are not sure. </a:t>
            </a:r>
          </a:p>
          <a:p>
            <a:r>
              <a:rPr lang="en-GB" dirty="0">
                <a:effectLst/>
              </a:rPr>
              <a:t>When you have a concern or wish to make a complaint we will usually respond in the way outlined in the School’s Complaints policy.</a:t>
            </a:r>
          </a:p>
          <a:p>
            <a:r>
              <a:rPr lang="en-GB" dirty="0">
                <a:effectLst/>
              </a:rPr>
              <a:t> Sometimes you might be concerned about matters that are not decided by the school, in which case we will tell you who to complain to.</a:t>
            </a:r>
          </a:p>
          <a:p>
            <a:r>
              <a:rPr lang="en-GB" dirty="0">
                <a:effectLst/>
              </a:rPr>
              <a:t> At other times you may be concerned about matters that are handled by other procedures, in which case we will explain to you how your concern will be dealt with. </a:t>
            </a:r>
          </a:p>
          <a:p>
            <a:endParaRPr lang="en-US" dirty="0"/>
          </a:p>
        </p:txBody>
      </p:sp>
      <p:sp>
        <p:nvSpPr>
          <p:cNvPr id="6" name="Content Placeholder 5"/>
          <p:cNvSpPr>
            <a:spLocks noGrp="1"/>
          </p:cNvSpPr>
          <p:nvPr>
            <p:ph sz="quarter" idx="4"/>
          </p:nvPr>
        </p:nvSpPr>
        <p:spPr>
          <a:xfrm>
            <a:off x="4900706" y="3048000"/>
            <a:ext cx="3657600" cy="2743199"/>
          </a:xfrm>
        </p:spPr>
        <p:txBody>
          <a:bodyPr>
            <a:normAutofit/>
          </a:bodyPr>
          <a:lstStyle/>
          <a:p>
            <a:r>
              <a:rPr lang="en-US" sz="1200" dirty="0"/>
              <a:t>The school has a Complaints policy a copy of which is available from the office</a:t>
            </a:r>
          </a:p>
        </p:txBody>
      </p:sp>
      <p:pic>
        <p:nvPicPr>
          <p:cNvPr id="7" name="Picture 6" descr="COMPLAINT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5999574" y="3705577"/>
            <a:ext cx="2096284" cy="2695222"/>
          </a:xfrm>
          <a:prstGeom prst="rect">
            <a:avLst/>
          </a:prstGeom>
          <a:ln>
            <a:noFill/>
          </a:ln>
          <a:effectLst>
            <a:softEdge rad="112500"/>
          </a:effectLst>
        </p:spPr>
      </p:pic>
      <p:sp>
        <p:nvSpPr>
          <p:cNvPr id="8" name="Slide Number Placeholder 7"/>
          <p:cNvSpPr>
            <a:spLocks noGrp="1"/>
          </p:cNvSpPr>
          <p:nvPr>
            <p:ph type="sldNum" sz="quarter" idx="12"/>
          </p:nvPr>
        </p:nvSpPr>
        <p:spPr/>
        <p:txBody>
          <a:bodyPr/>
          <a:lstStyle/>
          <a:p>
            <a:fld id="{93E4AAA4-6363-4581-962D-1ACCC2D600C5}" type="slidenum">
              <a:rPr lang="en-US" smtClean="0"/>
              <a:t>37</a:t>
            </a:fld>
            <a:endParaRPr lang="en-US"/>
          </a:p>
        </p:txBody>
      </p:sp>
    </p:spTree>
    <p:extLst>
      <p:ext uri="{BB962C8B-B14F-4D97-AF65-F5344CB8AC3E}">
        <p14:creationId xmlns:p14="http://schemas.microsoft.com/office/powerpoint/2010/main" val="11359433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999" y="1701800"/>
            <a:ext cx="7473951" cy="685800"/>
          </a:xfrm>
        </p:spPr>
        <p:txBody>
          <a:bodyPr/>
          <a:lstStyle/>
          <a:p>
            <a:r>
              <a:rPr lang="en-US" dirty="0"/>
              <a:t>School Uniform</a:t>
            </a:r>
          </a:p>
        </p:txBody>
      </p:sp>
      <p:sp>
        <p:nvSpPr>
          <p:cNvPr id="7" name="Rectangle 6"/>
          <p:cNvSpPr/>
          <p:nvPr/>
        </p:nvSpPr>
        <p:spPr>
          <a:xfrm>
            <a:off x="4025900" y="2832100"/>
            <a:ext cx="4978666" cy="3970317"/>
          </a:xfrm>
          <a:prstGeom prst="rect">
            <a:avLst/>
          </a:prstGeom>
        </p:spPr>
        <p:txBody>
          <a:bodyPr wrap="square">
            <a:spAutoFit/>
          </a:bodyPr>
          <a:lstStyle/>
          <a:p>
            <a:r>
              <a:rPr lang="en-US" sz="1200" dirty="0">
                <a:solidFill>
                  <a:schemeClr val="bg1"/>
                </a:solidFill>
              </a:rPr>
              <a:t>In</a:t>
            </a:r>
            <a:r>
              <a:rPr lang="en-US" sz="1200" dirty="0"/>
              <a:t> </a:t>
            </a:r>
            <a:r>
              <a:rPr lang="en-US" sz="1200" dirty="0">
                <a:solidFill>
                  <a:schemeClr val="bg1"/>
                </a:solidFill>
              </a:rPr>
              <a:t>the summer boys may wear short trousers and girls blue gingham dresses.</a:t>
            </a:r>
            <a:endParaRPr lang="en-GB" sz="1200" dirty="0">
              <a:solidFill>
                <a:schemeClr val="bg1"/>
              </a:solidFill>
            </a:endParaRPr>
          </a:p>
          <a:p>
            <a:r>
              <a:rPr lang="en-US" sz="1200" dirty="0">
                <a:solidFill>
                  <a:schemeClr val="bg1"/>
                </a:solidFill>
              </a:rPr>
              <a:t>All children are expected to change for sporting activities.</a:t>
            </a:r>
            <a:endParaRPr lang="en-GB" sz="1200" dirty="0">
              <a:solidFill>
                <a:schemeClr val="bg1"/>
              </a:solidFill>
            </a:endParaRPr>
          </a:p>
          <a:p>
            <a:r>
              <a:rPr lang="en-US" sz="1200" dirty="0">
                <a:solidFill>
                  <a:schemeClr val="bg1"/>
                </a:solidFill>
              </a:rPr>
              <a:t> </a:t>
            </a:r>
            <a:endParaRPr lang="en-GB" sz="1200" dirty="0">
              <a:solidFill>
                <a:schemeClr val="bg1"/>
              </a:solidFill>
            </a:endParaRPr>
          </a:p>
          <a:p>
            <a:r>
              <a:rPr lang="en-US" sz="1200" b="1" dirty="0">
                <a:solidFill>
                  <a:schemeClr val="bg1"/>
                </a:solidFill>
              </a:rPr>
              <a:t>Sports kit</a:t>
            </a:r>
          </a:p>
          <a:p>
            <a:endParaRPr lang="en-GB" sz="1200" b="1" dirty="0">
              <a:solidFill>
                <a:schemeClr val="bg1"/>
              </a:solidFill>
            </a:endParaRPr>
          </a:p>
          <a:p>
            <a:r>
              <a:rPr lang="en-US" sz="1200" dirty="0">
                <a:solidFill>
                  <a:schemeClr val="bg1"/>
                </a:solidFill>
              </a:rPr>
              <a:t>White polo shirt and navy shorts </a:t>
            </a:r>
            <a:endParaRPr lang="en-GB" sz="1200" dirty="0">
              <a:solidFill>
                <a:schemeClr val="bg1"/>
              </a:solidFill>
            </a:endParaRPr>
          </a:p>
          <a:p>
            <a:r>
              <a:rPr lang="en-US" sz="1200" dirty="0">
                <a:solidFill>
                  <a:schemeClr val="bg1"/>
                </a:solidFill>
              </a:rPr>
              <a:t>For health and safety reasons indoor P.E. activities require the children to be barefooted.</a:t>
            </a:r>
            <a:endParaRPr lang="en-GB" sz="1200" dirty="0">
              <a:solidFill>
                <a:schemeClr val="bg1"/>
              </a:solidFill>
            </a:endParaRPr>
          </a:p>
          <a:p>
            <a:r>
              <a:rPr lang="en-US" sz="1200" dirty="0">
                <a:solidFill>
                  <a:schemeClr val="bg1"/>
                </a:solidFill>
              </a:rPr>
              <a:t>For outdoor games it is suggested that children are provided with a navy tracksuit and trainers.</a:t>
            </a:r>
          </a:p>
          <a:p>
            <a:endParaRPr lang="en-GB" sz="1200" dirty="0">
              <a:solidFill>
                <a:schemeClr val="bg1"/>
              </a:solidFill>
            </a:endParaRPr>
          </a:p>
          <a:p>
            <a:r>
              <a:rPr lang="en-US" sz="1200" b="1" dirty="0">
                <a:solidFill>
                  <a:schemeClr val="bg1"/>
                </a:solidFill>
              </a:rPr>
              <a:t>It is very important that all items of clothing are clearly marked with the child’s name.</a:t>
            </a:r>
          </a:p>
          <a:p>
            <a:r>
              <a:rPr lang="en-US" sz="1200" dirty="0">
                <a:solidFill>
                  <a:schemeClr val="bg1"/>
                </a:solidFill>
              </a:rPr>
              <a:t>Pupils are not permitted to wear strappy tops in PE.</a:t>
            </a:r>
          </a:p>
          <a:p>
            <a:endParaRPr lang="en-GB" sz="1200" dirty="0">
              <a:solidFill>
                <a:schemeClr val="bg1"/>
              </a:solidFill>
            </a:endParaRPr>
          </a:p>
          <a:p>
            <a:r>
              <a:rPr lang="en-US" sz="1200" dirty="0">
                <a:solidFill>
                  <a:schemeClr val="bg1"/>
                </a:solidFill>
              </a:rPr>
              <a:t>Upper KS2 pupils need swim wear: Girls a one piece swim suit and boys speedo type trunks.</a:t>
            </a:r>
            <a:endParaRPr lang="en-GB" sz="1200" dirty="0">
              <a:solidFill>
                <a:schemeClr val="bg1"/>
              </a:solidFill>
            </a:endParaRPr>
          </a:p>
          <a:p>
            <a:r>
              <a:rPr lang="en-US" sz="1200" dirty="0">
                <a:solidFill>
                  <a:schemeClr val="bg1"/>
                </a:solidFill>
              </a:rPr>
              <a:t> </a:t>
            </a:r>
            <a:endParaRPr lang="en-GB" sz="1200" dirty="0">
              <a:solidFill>
                <a:schemeClr val="bg1"/>
              </a:solidFill>
            </a:endParaRPr>
          </a:p>
          <a:p>
            <a:r>
              <a:rPr lang="en-US" sz="1200" dirty="0">
                <a:solidFill>
                  <a:schemeClr val="bg1"/>
                </a:solidFill>
              </a:rPr>
              <a:t>All school clothing is available from Reggie’s in </a:t>
            </a:r>
            <a:r>
              <a:rPr lang="en-US" sz="1200" dirty="0" err="1">
                <a:solidFill>
                  <a:schemeClr val="bg1"/>
                </a:solidFill>
              </a:rPr>
              <a:t>Newbridge</a:t>
            </a:r>
            <a:r>
              <a:rPr lang="en-US" sz="1200" dirty="0">
                <a:solidFill>
                  <a:schemeClr val="bg1"/>
                </a:solidFill>
              </a:rPr>
              <a:t>, Triangle Trophies </a:t>
            </a:r>
            <a:r>
              <a:rPr lang="en-US" sz="1200" dirty="0" err="1">
                <a:solidFill>
                  <a:schemeClr val="bg1"/>
                </a:solidFill>
              </a:rPr>
              <a:t>Crosskeys</a:t>
            </a:r>
            <a:r>
              <a:rPr lang="en-US" sz="1200" dirty="0">
                <a:solidFill>
                  <a:schemeClr val="bg1"/>
                </a:solidFill>
              </a:rPr>
              <a:t> and local supermarkets.</a:t>
            </a:r>
            <a:endParaRPr lang="en-GB" sz="1200" dirty="0">
              <a:solidFill>
                <a:schemeClr val="bg1"/>
              </a:solidFill>
            </a:endParaRPr>
          </a:p>
        </p:txBody>
      </p:sp>
      <p:sp>
        <p:nvSpPr>
          <p:cNvPr id="3" name="Oval Callout 2"/>
          <p:cNvSpPr/>
          <p:nvPr/>
        </p:nvSpPr>
        <p:spPr>
          <a:xfrm rot="1046940">
            <a:off x="4800600" y="635000"/>
            <a:ext cx="4152900" cy="977900"/>
          </a:xfrm>
          <a:prstGeom prst="wedgeEllipseCallout">
            <a:avLst>
              <a:gd name="adj1" fmla="val -23585"/>
              <a:gd name="adj2" fmla="val 102760"/>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FF0000"/>
                </a:solidFill>
                <a:latin typeface="Marker Felt"/>
                <a:cs typeface="Marker Felt"/>
              </a:rPr>
              <a:t>PLEASE LABEL ALL ITEMS OF CLOTHING</a:t>
            </a:r>
          </a:p>
        </p:txBody>
      </p:sp>
      <p:sp>
        <p:nvSpPr>
          <p:cNvPr id="5" name="Rectangle 4"/>
          <p:cNvSpPr/>
          <p:nvPr/>
        </p:nvSpPr>
        <p:spPr>
          <a:xfrm>
            <a:off x="282222" y="2832100"/>
            <a:ext cx="3866446" cy="4154984"/>
          </a:xfrm>
          <a:prstGeom prst="rect">
            <a:avLst/>
          </a:prstGeom>
        </p:spPr>
        <p:txBody>
          <a:bodyPr wrap="square">
            <a:spAutoFit/>
          </a:bodyPr>
          <a:lstStyle/>
          <a:p>
            <a:r>
              <a:rPr lang="en-US" sz="1200" dirty="0">
                <a:solidFill>
                  <a:schemeClr val="bg1"/>
                </a:solidFill>
              </a:rPr>
              <a:t>We encourage children to take pride in their appearance and in their school.  We ask for your full cooperation in maintaining our high standards, as it aids discipline and identifies with the school.</a:t>
            </a:r>
          </a:p>
          <a:p>
            <a:endParaRPr lang="en-US" sz="1200" dirty="0">
              <a:solidFill>
                <a:schemeClr val="bg1"/>
              </a:solidFill>
            </a:endParaRPr>
          </a:p>
          <a:p>
            <a:r>
              <a:rPr lang="en-US" sz="1200" dirty="0">
                <a:solidFill>
                  <a:schemeClr val="bg1"/>
                </a:solidFill>
              </a:rPr>
              <a:t>Boys</a:t>
            </a:r>
            <a:endParaRPr lang="en-GB" sz="1200" b="1" dirty="0">
              <a:solidFill>
                <a:schemeClr val="bg1"/>
              </a:solidFill>
            </a:endParaRPr>
          </a:p>
          <a:p>
            <a:r>
              <a:rPr lang="en-US" sz="1200" dirty="0">
                <a:solidFill>
                  <a:schemeClr val="bg1"/>
                </a:solidFill>
              </a:rPr>
              <a:t>Grey/black trousers</a:t>
            </a:r>
            <a:endParaRPr lang="en-GB" sz="1200" dirty="0">
              <a:solidFill>
                <a:schemeClr val="bg1"/>
              </a:solidFill>
            </a:endParaRPr>
          </a:p>
          <a:p>
            <a:r>
              <a:rPr lang="en-US" sz="1200" dirty="0">
                <a:solidFill>
                  <a:schemeClr val="bg1"/>
                </a:solidFill>
              </a:rPr>
              <a:t>White polo shirt/shirt</a:t>
            </a:r>
            <a:endParaRPr lang="en-GB" sz="1200" dirty="0">
              <a:solidFill>
                <a:schemeClr val="bg1"/>
              </a:solidFill>
            </a:endParaRPr>
          </a:p>
          <a:p>
            <a:r>
              <a:rPr lang="en-US" sz="1200" dirty="0">
                <a:solidFill>
                  <a:schemeClr val="bg1"/>
                </a:solidFill>
              </a:rPr>
              <a:t>Navy blue school sweatshirt</a:t>
            </a:r>
            <a:endParaRPr lang="en-GB" sz="1200" dirty="0">
              <a:solidFill>
                <a:schemeClr val="bg1"/>
              </a:solidFill>
            </a:endParaRPr>
          </a:p>
          <a:p>
            <a:r>
              <a:rPr lang="en-US" sz="1200" dirty="0">
                <a:solidFill>
                  <a:schemeClr val="bg1"/>
                </a:solidFill>
              </a:rPr>
              <a:t>Black sensible shoes</a:t>
            </a:r>
            <a:endParaRPr lang="en-GB" sz="1200" dirty="0">
              <a:solidFill>
                <a:schemeClr val="bg1"/>
              </a:solidFill>
            </a:endParaRPr>
          </a:p>
          <a:p>
            <a:r>
              <a:rPr lang="en-US" sz="1200" dirty="0">
                <a:solidFill>
                  <a:schemeClr val="bg1"/>
                </a:solidFill>
              </a:rPr>
              <a:t>Navy/Black coat</a:t>
            </a:r>
          </a:p>
          <a:p>
            <a:r>
              <a:rPr lang="en-US" sz="1200" dirty="0">
                <a:solidFill>
                  <a:schemeClr val="bg1"/>
                </a:solidFill>
              </a:rPr>
              <a:t>Black shoes</a:t>
            </a:r>
            <a:endParaRPr lang="en-GB" sz="1200" dirty="0">
              <a:solidFill>
                <a:schemeClr val="bg1"/>
              </a:solidFill>
            </a:endParaRPr>
          </a:p>
          <a:p>
            <a:r>
              <a:rPr lang="en-US" sz="1200" dirty="0">
                <a:solidFill>
                  <a:schemeClr val="bg1"/>
                </a:solidFill>
              </a:rPr>
              <a:t> </a:t>
            </a:r>
            <a:endParaRPr lang="en-GB" sz="1200" dirty="0">
              <a:solidFill>
                <a:schemeClr val="bg1"/>
              </a:solidFill>
            </a:endParaRPr>
          </a:p>
          <a:p>
            <a:r>
              <a:rPr lang="en-US" sz="1200" dirty="0">
                <a:solidFill>
                  <a:schemeClr val="bg1"/>
                </a:solidFill>
              </a:rPr>
              <a:t>Girls</a:t>
            </a:r>
            <a:endParaRPr lang="en-GB" sz="1200" b="1" dirty="0">
              <a:solidFill>
                <a:schemeClr val="bg1"/>
              </a:solidFill>
            </a:endParaRPr>
          </a:p>
          <a:p>
            <a:r>
              <a:rPr lang="en-US" sz="1200" dirty="0">
                <a:solidFill>
                  <a:schemeClr val="bg1"/>
                </a:solidFill>
              </a:rPr>
              <a:t>Navy skirt/pinafore/black trousers</a:t>
            </a:r>
            <a:endParaRPr lang="en-GB" sz="1200" dirty="0">
              <a:solidFill>
                <a:schemeClr val="bg1"/>
              </a:solidFill>
            </a:endParaRPr>
          </a:p>
          <a:p>
            <a:r>
              <a:rPr lang="en-US" sz="1200" dirty="0">
                <a:solidFill>
                  <a:schemeClr val="bg1"/>
                </a:solidFill>
              </a:rPr>
              <a:t>Navy blue sweatshirt</a:t>
            </a:r>
            <a:endParaRPr lang="en-GB" sz="1200" dirty="0">
              <a:solidFill>
                <a:schemeClr val="bg1"/>
              </a:solidFill>
            </a:endParaRPr>
          </a:p>
          <a:p>
            <a:r>
              <a:rPr lang="en-US" sz="1200" dirty="0">
                <a:solidFill>
                  <a:schemeClr val="bg1"/>
                </a:solidFill>
              </a:rPr>
              <a:t>White polo shirt/blouse</a:t>
            </a:r>
            <a:endParaRPr lang="en-GB" sz="1200" dirty="0">
              <a:solidFill>
                <a:schemeClr val="bg1"/>
              </a:solidFill>
            </a:endParaRPr>
          </a:p>
          <a:p>
            <a:r>
              <a:rPr lang="en-US" sz="1200" dirty="0">
                <a:solidFill>
                  <a:schemeClr val="bg1"/>
                </a:solidFill>
              </a:rPr>
              <a:t>Black sensible shoes</a:t>
            </a:r>
            <a:endParaRPr lang="en-GB" sz="1200" dirty="0">
              <a:solidFill>
                <a:schemeClr val="bg1"/>
              </a:solidFill>
            </a:endParaRPr>
          </a:p>
          <a:p>
            <a:r>
              <a:rPr lang="en-US" sz="1200" dirty="0">
                <a:solidFill>
                  <a:schemeClr val="bg1"/>
                </a:solidFill>
              </a:rPr>
              <a:t>Navy/Black coat</a:t>
            </a:r>
            <a:endParaRPr lang="en-GB" sz="1200" dirty="0">
              <a:solidFill>
                <a:schemeClr val="bg1"/>
              </a:solidFill>
            </a:endParaRPr>
          </a:p>
          <a:p>
            <a:r>
              <a:rPr lang="en-US" sz="1200" dirty="0">
                <a:solidFill>
                  <a:schemeClr val="bg1"/>
                </a:solidFill>
              </a:rPr>
              <a:t>Black shoes</a:t>
            </a:r>
          </a:p>
          <a:p>
            <a:endParaRPr lang="en-GB" sz="1200" dirty="0">
              <a:solidFill>
                <a:schemeClr val="bg1"/>
              </a:solidFill>
            </a:endParaRPr>
          </a:p>
        </p:txBody>
      </p:sp>
      <p:sp>
        <p:nvSpPr>
          <p:cNvPr id="6" name="Slide Number Placeholder 5"/>
          <p:cNvSpPr>
            <a:spLocks noGrp="1"/>
          </p:cNvSpPr>
          <p:nvPr>
            <p:ph type="sldNum" sz="quarter" idx="12"/>
          </p:nvPr>
        </p:nvSpPr>
        <p:spPr/>
        <p:txBody>
          <a:bodyPr/>
          <a:lstStyle/>
          <a:p>
            <a:fld id="{93E4AAA4-6363-4581-962D-1ACCC2D600C5}" type="slidenum">
              <a:rPr lang="en-US" smtClean="0"/>
              <a:t>38</a:t>
            </a:fld>
            <a:endParaRPr lang="en-US"/>
          </a:p>
        </p:txBody>
      </p:sp>
    </p:spTree>
    <p:extLst>
      <p:ext uri="{BB962C8B-B14F-4D97-AF65-F5344CB8AC3E}">
        <p14:creationId xmlns:p14="http://schemas.microsoft.com/office/powerpoint/2010/main" val="28211654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Healthy School Status</a:t>
            </a:r>
          </a:p>
        </p:txBody>
      </p:sp>
      <p:pic>
        <p:nvPicPr>
          <p:cNvPr id="5" name="Picture Placeholder 4" descr="AA026335.png"/>
          <p:cNvPicPr>
            <a:picLocks noGrp="1" noChangeAspect="1"/>
          </p:cNvPicPr>
          <p:nvPr>
            <p:ph type="pic" idx="1"/>
          </p:nvPr>
        </p:nvPicPr>
        <p:blipFill>
          <a:blip r:embed="rId2" cstate="email">
            <a:extLst>
              <a:ext uri="{28A0092B-C50C-407E-A947-70E740481C1C}">
                <a14:useLocalDpi xmlns:a14="http://schemas.microsoft.com/office/drawing/2010/main" val="0"/>
              </a:ext>
            </a:extLst>
          </a:blip>
          <a:srcRect l="19826" r="19826"/>
          <a:stretch>
            <a:fillRect/>
          </a:stretch>
        </p:blipFill>
        <p:spPr/>
      </p:pic>
      <p:sp>
        <p:nvSpPr>
          <p:cNvPr id="4" name="Text Placeholder 3"/>
          <p:cNvSpPr>
            <a:spLocks noGrp="1"/>
          </p:cNvSpPr>
          <p:nvPr>
            <p:ph type="body" sz="half" idx="2"/>
          </p:nvPr>
        </p:nvSpPr>
        <p:spPr/>
        <p:txBody>
          <a:bodyPr>
            <a:normAutofit fontScale="62500" lnSpcReduction="20000"/>
          </a:bodyPr>
          <a:lstStyle/>
          <a:p>
            <a:pPr marL="285750" indent="-285750">
              <a:buFont typeface="Arial"/>
              <a:buChar char="•"/>
            </a:pPr>
            <a:r>
              <a:rPr lang="en-US" dirty="0"/>
              <a:t>The school has a healthy school status.  </a:t>
            </a:r>
          </a:p>
          <a:p>
            <a:pPr marL="285750" indent="-285750">
              <a:buFont typeface="Arial"/>
              <a:buChar char="•"/>
            </a:pPr>
            <a:r>
              <a:rPr lang="en-US" dirty="0"/>
              <a:t>This means that we have been able to demonstrate that we take healthy living and lifestyle as important aspects of a child’s education.</a:t>
            </a:r>
          </a:p>
          <a:p>
            <a:pPr marL="285750" indent="-285750">
              <a:buFont typeface="Arial"/>
              <a:buChar char="•"/>
            </a:pPr>
            <a:r>
              <a:rPr lang="en-US" dirty="0"/>
              <a:t> A fruit tuck shop is arranged for all pupils every day. </a:t>
            </a:r>
          </a:p>
          <a:p>
            <a:pPr marL="285750" indent="-285750">
              <a:buFont typeface="Arial"/>
              <a:buChar char="•"/>
            </a:pPr>
            <a:r>
              <a:rPr lang="en-US" dirty="0"/>
              <a:t> Fresh milk is supplied free to Foundation pupils funded by the Welsh Government.  </a:t>
            </a:r>
          </a:p>
          <a:p>
            <a:pPr marL="285750" indent="-285750">
              <a:buFont typeface="Arial"/>
              <a:buChar char="•"/>
            </a:pPr>
            <a:r>
              <a:rPr lang="en-US" dirty="0"/>
              <a:t>Our pupils have unlimited access to fresh drinking water. </a:t>
            </a:r>
          </a:p>
          <a:p>
            <a:pPr marL="285750" indent="-285750">
              <a:buFont typeface="Arial"/>
              <a:buChar char="•"/>
            </a:pPr>
            <a:r>
              <a:rPr lang="en-US" dirty="0"/>
              <a:t>Pupils having packed lunch are also encouraged to make healthy and balanced choices. </a:t>
            </a:r>
          </a:p>
          <a:p>
            <a:pPr marL="285750" indent="-285750">
              <a:buFont typeface="Arial"/>
              <a:buChar char="•"/>
            </a:pPr>
            <a:r>
              <a:rPr lang="en-US" dirty="0"/>
              <a:t> We ask parents not to put confectionary i.e. bars of chocolate or sweets into packed lunches</a:t>
            </a:r>
            <a:r>
              <a:rPr lang="en-GB" dirty="0"/>
              <a:t> nor fizzy or  high energy drinks.  Glass bottles are not allowed for health and safety reasons.</a:t>
            </a:r>
            <a:endParaRPr lang="en-US" dirty="0"/>
          </a:p>
        </p:txBody>
      </p:sp>
      <p:pic>
        <p:nvPicPr>
          <p:cNvPr id="6" name="Picture 5" descr="AA026359.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381868" y="5196586"/>
            <a:ext cx="1096002" cy="1090676"/>
          </a:xfrm>
          <a:prstGeom prst="rect">
            <a:avLst/>
          </a:prstGeom>
        </p:spPr>
      </p:pic>
      <p:pic>
        <p:nvPicPr>
          <p:cNvPr id="8" name="Picture 7" descr="AA026337.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168148" y="5409492"/>
            <a:ext cx="1179576" cy="877770"/>
          </a:xfrm>
          <a:prstGeom prst="rect">
            <a:avLst/>
          </a:prstGeom>
        </p:spPr>
      </p:pic>
      <p:pic>
        <p:nvPicPr>
          <p:cNvPr id="9" name="Picture 8" descr="AA026359.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2678192" y="5322824"/>
            <a:ext cx="1096002" cy="1090676"/>
          </a:xfrm>
          <a:prstGeom prst="rect">
            <a:avLst/>
          </a:prstGeom>
        </p:spPr>
      </p:pic>
      <p:pic>
        <p:nvPicPr>
          <p:cNvPr id="10" name="Picture 9" descr="AA026359.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059192" y="4610862"/>
            <a:ext cx="1096002" cy="1090676"/>
          </a:xfrm>
          <a:prstGeom prst="rect">
            <a:avLst/>
          </a:prstGeom>
        </p:spPr>
      </p:pic>
      <p:pic>
        <p:nvPicPr>
          <p:cNvPr id="11" name="Content Placeholder 3" descr="Leon2.jpg"/>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5594921" y="273276"/>
            <a:ext cx="3102932" cy="1157400"/>
          </a:xfrm>
          <a:prstGeom prst="rect">
            <a:avLst/>
          </a:prstGeom>
          <a:noFill/>
          <a:ln>
            <a:noFill/>
          </a:ln>
          <a:extLst>
            <a:ext uri="{FAA26D3D-D897-4be2-8F04-BA451C77F1D7}">
              <ma14:placeholderFlag xmlns:ma14="http://schemas.microsoft.com/office/mac/drawingml/2011/main" xmlns="" val="1"/>
            </a:ext>
          </a:extLst>
        </p:spPr>
      </p:pic>
      <p:sp>
        <p:nvSpPr>
          <p:cNvPr id="3" name="Slide Number Placeholder 2"/>
          <p:cNvSpPr>
            <a:spLocks noGrp="1"/>
          </p:cNvSpPr>
          <p:nvPr>
            <p:ph type="sldNum" sz="quarter" idx="12"/>
          </p:nvPr>
        </p:nvSpPr>
        <p:spPr/>
        <p:txBody>
          <a:bodyPr/>
          <a:lstStyle/>
          <a:p>
            <a:fld id="{93E4AAA4-6363-4581-962D-1ACCC2D600C5}" type="slidenum">
              <a:rPr lang="en-US" smtClean="0"/>
              <a:t>39</a:t>
            </a:fld>
            <a:endParaRPr lang="en-US"/>
          </a:p>
        </p:txBody>
      </p:sp>
    </p:spTree>
    <p:extLst>
      <p:ext uri="{BB962C8B-B14F-4D97-AF65-F5344CB8AC3E}">
        <p14:creationId xmlns:p14="http://schemas.microsoft.com/office/powerpoint/2010/main" val="3224887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779463" y="690842"/>
            <a:ext cx="3657600" cy="789828"/>
          </a:xfrm>
        </p:spPr>
        <p:txBody>
          <a:bodyPr/>
          <a:lstStyle/>
          <a:p>
            <a:r>
              <a:rPr lang="en-US" dirty="0"/>
              <a:t>Breakfast Club</a:t>
            </a:r>
          </a:p>
        </p:txBody>
      </p:sp>
      <p:sp>
        <p:nvSpPr>
          <p:cNvPr id="10" name="Content Placeholder 9"/>
          <p:cNvSpPr>
            <a:spLocks noGrp="1"/>
          </p:cNvSpPr>
          <p:nvPr>
            <p:ph sz="half" idx="2"/>
          </p:nvPr>
        </p:nvSpPr>
        <p:spPr>
          <a:xfrm>
            <a:off x="779462" y="1638299"/>
            <a:ext cx="3925887" cy="3686175"/>
          </a:xfrm>
        </p:spPr>
        <p:txBody>
          <a:bodyPr/>
          <a:lstStyle/>
          <a:p>
            <a:r>
              <a:rPr lang="en-US" dirty="0"/>
              <a:t>A free Breakfast Club is run by </a:t>
            </a:r>
            <a:r>
              <a:rPr lang="en-US" dirty="0" err="1"/>
              <a:t>Caerphilly</a:t>
            </a:r>
            <a:r>
              <a:rPr lang="en-US" dirty="0"/>
              <a:t> Catering for pupils from Reception onwards.</a:t>
            </a:r>
          </a:p>
          <a:p>
            <a:r>
              <a:rPr lang="en-US" dirty="0"/>
              <a:t>Pupils are given a choice of cereals, toast and fruit plus a drink.</a:t>
            </a:r>
          </a:p>
          <a:p>
            <a:r>
              <a:rPr lang="en-US" dirty="0"/>
              <a:t>Breakfast Club starts at:</a:t>
            </a:r>
          </a:p>
          <a:p>
            <a:r>
              <a:rPr lang="en-US" dirty="0"/>
              <a:t>The last serving is at:</a:t>
            </a:r>
          </a:p>
          <a:p>
            <a:endParaRPr lang="en-US" dirty="0"/>
          </a:p>
        </p:txBody>
      </p:sp>
      <p:sp>
        <p:nvSpPr>
          <p:cNvPr id="11" name="Text Placeholder 10"/>
          <p:cNvSpPr>
            <a:spLocks noGrp="1"/>
          </p:cNvSpPr>
          <p:nvPr>
            <p:ph type="body" sz="quarter" idx="3"/>
          </p:nvPr>
        </p:nvSpPr>
        <p:spPr>
          <a:xfrm>
            <a:off x="4705350" y="694577"/>
            <a:ext cx="3657600" cy="789828"/>
          </a:xfrm>
        </p:spPr>
        <p:txBody>
          <a:bodyPr/>
          <a:lstStyle/>
          <a:p>
            <a:r>
              <a:rPr lang="en-US" dirty="0"/>
              <a:t>School Meals</a:t>
            </a:r>
          </a:p>
        </p:txBody>
      </p:sp>
      <p:sp>
        <p:nvSpPr>
          <p:cNvPr id="12" name="Content Placeholder 11"/>
          <p:cNvSpPr>
            <a:spLocks noGrp="1"/>
          </p:cNvSpPr>
          <p:nvPr>
            <p:ph sz="quarter" idx="4"/>
          </p:nvPr>
        </p:nvSpPr>
        <p:spPr>
          <a:xfrm>
            <a:off x="5099050" y="1679144"/>
            <a:ext cx="3885209" cy="4727404"/>
          </a:xfrm>
        </p:spPr>
        <p:txBody>
          <a:bodyPr>
            <a:normAutofit fontScale="25000" lnSpcReduction="20000"/>
          </a:bodyPr>
          <a:lstStyle/>
          <a:p>
            <a:r>
              <a:rPr lang="en-US" sz="4000" dirty="0">
                <a:effectLst/>
              </a:rPr>
              <a:t>The school provides a varied and healthy menu and meals are eaten in the school hall under supervision.  Children may purchase a school meal or bring in sandwiches. As we are a healthy school we ask parents not to put sweets or chocolates in children’s lunch boxes nor high energy drinks.  Drinks must be carried in well sealed containers - glass bottles are </a:t>
            </a:r>
            <a:r>
              <a:rPr lang="en-US" sz="4000" u="sng" dirty="0">
                <a:effectLst/>
              </a:rPr>
              <a:t>not</a:t>
            </a:r>
            <a:r>
              <a:rPr lang="en-US" sz="4000" dirty="0">
                <a:effectLst/>
              </a:rPr>
              <a:t> allowed. </a:t>
            </a:r>
            <a:endParaRPr lang="en-GB" sz="4000" dirty="0">
              <a:effectLst/>
            </a:endParaRPr>
          </a:p>
          <a:p>
            <a:r>
              <a:rPr lang="en-US" sz="4000" dirty="0">
                <a:effectLst/>
              </a:rPr>
              <a:t>School meals cost £1.90 per day, £9.50 per week.  The menu for the week is placed on the canteen door and on the entrance door.  If you child requires school lunch, payment is required on a Monday or the first day of the school week. </a:t>
            </a:r>
          </a:p>
          <a:p>
            <a:r>
              <a:rPr lang="en-US" sz="4000" dirty="0">
                <a:effectLst/>
              </a:rPr>
              <a:t>  A register system and not meal tickets is used in the school.  Credit is given for meals paid for but not taken, and a reduced sum can be sent the following week. </a:t>
            </a:r>
          </a:p>
          <a:p>
            <a:r>
              <a:rPr lang="en-US" sz="4000" dirty="0">
                <a:effectLst/>
              </a:rPr>
              <a:t>Dinner money paid by </a:t>
            </a:r>
            <a:r>
              <a:rPr lang="en-US" sz="4000" dirty="0" err="1">
                <a:effectLst/>
              </a:rPr>
              <a:t>cheque</a:t>
            </a:r>
            <a:r>
              <a:rPr lang="en-US" sz="4000" dirty="0">
                <a:effectLst/>
              </a:rPr>
              <a:t> </a:t>
            </a:r>
            <a:r>
              <a:rPr lang="en-US" sz="4000" dirty="0" err="1">
                <a:effectLst/>
              </a:rPr>
              <a:t>ineeds</a:t>
            </a:r>
            <a:r>
              <a:rPr lang="en-US" sz="4000" dirty="0">
                <a:effectLst/>
              </a:rPr>
              <a:t> to be made payable to C.C.B.C. If you have more than one child in school, a single </a:t>
            </a:r>
            <a:r>
              <a:rPr lang="en-US" sz="4000" dirty="0" err="1">
                <a:effectLst/>
              </a:rPr>
              <a:t>cheque</a:t>
            </a:r>
            <a:r>
              <a:rPr lang="en-US" sz="4000" dirty="0">
                <a:effectLst/>
              </a:rPr>
              <a:t> can cover all of the children.  Please ensure that the name or names of your child/children are written on the back of the </a:t>
            </a:r>
            <a:r>
              <a:rPr lang="en-US" sz="4000" dirty="0" err="1">
                <a:effectLst/>
              </a:rPr>
              <a:t>cheque</a:t>
            </a:r>
            <a:r>
              <a:rPr lang="en-US" sz="4000" dirty="0">
                <a:effectLst/>
              </a:rPr>
              <a:t>.</a:t>
            </a:r>
          </a:p>
          <a:p>
            <a:r>
              <a:rPr lang="en-US" sz="4000" dirty="0">
                <a:effectLst/>
              </a:rPr>
              <a:t>Applications for free school meals may be obtained for the school secretary for pupils whose family income falls within certain scales laid down by the authority.  Reapplication is necessary annually</a:t>
            </a:r>
            <a:r>
              <a:rPr lang="en-US" sz="3000" dirty="0">
                <a:effectLst/>
              </a:rPr>
              <a:t>.</a:t>
            </a:r>
            <a:endParaRPr lang="en-GB" sz="3000" dirty="0">
              <a:effectLst/>
            </a:endParaRPr>
          </a:p>
          <a:p>
            <a:pPr marL="0" indent="0">
              <a:buNone/>
            </a:pPr>
            <a:endParaRPr lang="en-GB" dirty="0">
              <a:effectLst/>
            </a:endParaRPr>
          </a:p>
          <a:p>
            <a:r>
              <a:rPr lang="en-US" dirty="0">
                <a:effectLst/>
              </a:rPr>
              <a:t> </a:t>
            </a:r>
            <a:endParaRPr lang="en-GB" dirty="0">
              <a:effectLst/>
            </a:endParaRPr>
          </a:p>
          <a:p>
            <a:endParaRPr lang="en-US" dirty="0"/>
          </a:p>
        </p:txBody>
      </p:sp>
      <p:pic>
        <p:nvPicPr>
          <p:cNvPr id="2" name="Picture 1" descr="SL270733.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2875077" y="5235059"/>
            <a:ext cx="1561986" cy="1171489"/>
          </a:xfrm>
          <a:prstGeom prst="rect">
            <a:avLst/>
          </a:prstGeom>
        </p:spPr>
      </p:pic>
      <p:pic>
        <p:nvPicPr>
          <p:cNvPr id="4" name="Picture 3" descr="cereal bowl.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77529" y="5054213"/>
            <a:ext cx="1247822" cy="1247822"/>
          </a:xfrm>
          <a:prstGeom prst="rect">
            <a:avLst/>
          </a:prstGeom>
        </p:spPr>
      </p:pic>
      <p:sp>
        <p:nvSpPr>
          <p:cNvPr id="3" name="Slide Number Placeholder 2"/>
          <p:cNvSpPr>
            <a:spLocks noGrp="1"/>
          </p:cNvSpPr>
          <p:nvPr>
            <p:ph type="sldNum" sz="quarter" idx="12"/>
          </p:nvPr>
        </p:nvSpPr>
        <p:spPr/>
        <p:txBody>
          <a:bodyPr/>
          <a:lstStyle/>
          <a:p>
            <a:fld id="{93E4AAA4-6363-4581-962D-1ACCC2D600C5}" type="slidenum">
              <a:rPr lang="en-US" smtClean="0"/>
              <a:t>40</a:t>
            </a:fld>
            <a:endParaRPr lang="en-US"/>
          </a:p>
        </p:txBody>
      </p:sp>
    </p:spTree>
    <p:extLst>
      <p:ext uri="{BB962C8B-B14F-4D97-AF65-F5344CB8AC3E}">
        <p14:creationId xmlns:p14="http://schemas.microsoft.com/office/powerpoint/2010/main" val="34469475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Eco Schools</a:t>
            </a:r>
          </a:p>
        </p:txBody>
      </p:sp>
      <p:pic>
        <p:nvPicPr>
          <p:cNvPr id="12" name="Content Placeholder 11" descr="CSC_0043.JPG"/>
          <p:cNvPicPr>
            <a:picLocks noGrp="1" noChangeAspect="1"/>
          </p:cNvPicPr>
          <p:nvPr>
            <p:ph sz="half" idx="1"/>
          </p:nvPr>
        </p:nvPicPr>
        <p:blipFill>
          <a:blip r:embed="rId2" cstate="email">
            <a:extLst>
              <a:ext uri="{28A0092B-C50C-407E-A947-70E740481C1C}">
                <a14:useLocalDpi xmlns:a14="http://schemas.microsoft.com/office/drawing/2010/main" val="0"/>
              </a:ext>
            </a:extLst>
          </a:blip>
          <a:srcRect t="7836" b="7836"/>
          <a:stretch>
            <a:fillRect/>
          </a:stretch>
        </p:blipFill>
        <p:spPr>
          <a:xfrm>
            <a:off x="6070035" y="2611662"/>
            <a:ext cx="2793817" cy="1571522"/>
          </a:xfrm>
          <a:prstGeom prst="rect">
            <a:avLst/>
          </a:prstGeom>
          <a:ln>
            <a:noFill/>
          </a:ln>
          <a:effectLst>
            <a:softEdge rad="112500"/>
          </a:effectLst>
        </p:spPr>
      </p:pic>
      <p:pic>
        <p:nvPicPr>
          <p:cNvPr id="4" name="Content Placeholder 3" descr="green flag.png"/>
          <p:cNvPicPr>
            <a:picLocks noGrp="1" noChangeAspect="1"/>
          </p:cNvPicPr>
          <p:nvPr>
            <p:ph sz="half" idx="13"/>
          </p:nvPr>
        </p:nvPicPr>
        <p:blipFill>
          <a:blip r:embed="rId3" cstate="email">
            <a:extLst>
              <a:ext uri="{28A0092B-C50C-407E-A947-70E740481C1C}">
                <a14:useLocalDpi xmlns:a14="http://schemas.microsoft.com/office/drawing/2010/main" val="0"/>
              </a:ext>
            </a:extLst>
          </a:blip>
          <a:srcRect t="401" b="401"/>
          <a:stretch>
            <a:fillRect/>
          </a:stretch>
        </p:blipFill>
        <p:spPr>
          <a:prstGeom prst="rect">
            <a:avLst/>
          </a:prstGeom>
          <a:ln>
            <a:noFill/>
          </a:ln>
          <a:effectLst>
            <a:softEdge rad="112500"/>
          </a:effectLst>
        </p:spPr>
      </p:pic>
      <p:sp>
        <p:nvSpPr>
          <p:cNvPr id="7" name="Content Placeholder 6"/>
          <p:cNvSpPr>
            <a:spLocks noGrp="1"/>
          </p:cNvSpPr>
          <p:nvPr>
            <p:ph sz="half" idx="14"/>
          </p:nvPr>
        </p:nvSpPr>
        <p:spPr>
          <a:xfrm>
            <a:off x="241300" y="2514600"/>
            <a:ext cx="4355818" cy="3533775"/>
          </a:xfrm>
        </p:spPr>
        <p:txBody>
          <a:bodyPr>
            <a:normAutofit fontScale="85000" lnSpcReduction="20000"/>
          </a:bodyPr>
          <a:lstStyle/>
          <a:p>
            <a:r>
              <a:rPr lang="en-US" dirty="0"/>
              <a:t>The school has an active award winning Eco committee.  The school has achieved Platinum Status and won the National Keep Wales Tidy Award.  The committee works hard to promote sustainable living, care for the environment and global citizenship.  </a:t>
            </a:r>
            <a:endParaRPr lang="en-GB" dirty="0"/>
          </a:p>
          <a:p>
            <a:r>
              <a:rPr lang="en-US" dirty="0"/>
              <a:t>We recycle paper, plastic, batteries, card and have a compost bin for our vegetable and fruit waste. Pupils have access to class gardens, a bottle greenhouse and a woodland area.</a:t>
            </a:r>
            <a:endParaRPr lang="en-GB" dirty="0"/>
          </a:p>
          <a:p>
            <a:endParaRPr lang="en-US" dirty="0"/>
          </a:p>
        </p:txBody>
      </p:sp>
      <p:pic>
        <p:nvPicPr>
          <p:cNvPr id="14" name="Picture 13" descr="IMG_1696.JP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877774" y="259014"/>
            <a:ext cx="1757225" cy="2352648"/>
          </a:xfrm>
          <a:prstGeom prst="rect">
            <a:avLst/>
          </a:prstGeom>
          <a:ln>
            <a:noFill/>
          </a:ln>
          <a:effectLst>
            <a:softEdge rad="112500"/>
          </a:effectLst>
        </p:spPr>
      </p:pic>
      <p:pic>
        <p:nvPicPr>
          <p:cNvPr id="5" name="Picture 4" descr="200235995-001.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510353" y="1599918"/>
            <a:ext cx="977618" cy="977618"/>
          </a:xfrm>
          <a:prstGeom prst="rect">
            <a:avLst/>
          </a:prstGeom>
        </p:spPr>
      </p:pic>
      <p:pic>
        <p:nvPicPr>
          <p:cNvPr id="11" name="Picture 10" descr="200235995-001.png"/>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08131" y="1371600"/>
            <a:ext cx="977618" cy="977618"/>
          </a:xfrm>
          <a:prstGeom prst="rect">
            <a:avLst/>
          </a:prstGeom>
        </p:spPr>
      </p:pic>
      <p:sp>
        <p:nvSpPr>
          <p:cNvPr id="3" name="Slide Number Placeholder 2"/>
          <p:cNvSpPr>
            <a:spLocks noGrp="1"/>
          </p:cNvSpPr>
          <p:nvPr>
            <p:ph type="sldNum" sz="quarter" idx="12"/>
          </p:nvPr>
        </p:nvSpPr>
        <p:spPr/>
        <p:txBody>
          <a:bodyPr/>
          <a:lstStyle/>
          <a:p>
            <a:fld id="{93E4AAA4-6363-4581-962D-1ACCC2D600C5}" type="slidenum">
              <a:rPr lang="en-US" smtClean="0"/>
              <a:t>41</a:t>
            </a:fld>
            <a:endParaRPr lang="en-US"/>
          </a:p>
        </p:txBody>
      </p:sp>
    </p:spTree>
    <p:extLst>
      <p:ext uri="{BB962C8B-B14F-4D97-AF65-F5344CB8AC3E}">
        <p14:creationId xmlns:p14="http://schemas.microsoft.com/office/powerpoint/2010/main" val="8720816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HOME SCHOOL LINKS</a:t>
            </a:r>
          </a:p>
        </p:txBody>
      </p:sp>
      <p:pic>
        <p:nvPicPr>
          <p:cNvPr id="6" name="Content Placeholder 5" descr="P4220209.jpg"/>
          <p:cNvPicPr>
            <a:picLocks noGrp="1" noChangeAspect="1"/>
          </p:cNvPicPr>
          <p:nvPr>
            <p:ph sz="half" idx="1"/>
          </p:nvPr>
        </p:nvPicPr>
        <p:blipFill>
          <a:blip r:embed="rId2" cstate="email">
            <a:extLst>
              <a:ext uri="{28A0092B-C50C-407E-A947-70E740481C1C}">
                <a14:useLocalDpi xmlns:a14="http://schemas.microsoft.com/office/drawing/2010/main" val="0"/>
              </a:ext>
            </a:extLst>
          </a:blip>
          <a:srcRect t="12500" b="12500"/>
          <a:stretch>
            <a:fillRect/>
          </a:stretch>
        </p:blipFill>
        <p:spPr>
          <a:xfrm>
            <a:off x="5177947" y="2543595"/>
            <a:ext cx="3190605" cy="1459082"/>
          </a:xfrm>
          <a:prstGeom prst="rect">
            <a:avLst/>
          </a:prstGeom>
          <a:ln>
            <a:noFill/>
          </a:ln>
          <a:effectLst>
            <a:softEdge rad="112500"/>
          </a:effectLst>
        </p:spPr>
      </p:pic>
      <p:pic>
        <p:nvPicPr>
          <p:cNvPr id="7" name="Content Placeholder 6" descr="IMG_0475.JPG"/>
          <p:cNvPicPr>
            <a:picLocks noGrp="1" noChangeAspect="1"/>
          </p:cNvPicPr>
          <p:nvPr>
            <p:ph sz="half" idx="13"/>
          </p:nvPr>
        </p:nvPicPr>
        <p:blipFill>
          <a:blip r:embed="rId3" cstate="email">
            <a:extLst>
              <a:ext uri="{28A0092B-C50C-407E-A947-70E740481C1C}">
                <a14:useLocalDpi xmlns:a14="http://schemas.microsoft.com/office/drawing/2010/main" val="0"/>
              </a:ext>
            </a:extLst>
          </a:blip>
          <a:srcRect t="12329" b="12329"/>
          <a:stretch>
            <a:fillRect/>
          </a:stretch>
        </p:blipFill>
        <p:spPr>
          <a:xfrm>
            <a:off x="5177947" y="4501002"/>
            <a:ext cx="3190605" cy="1548213"/>
          </a:xfrm>
          <a:prstGeom prst="rect">
            <a:avLst/>
          </a:prstGeom>
          <a:ln>
            <a:noFill/>
          </a:ln>
          <a:effectLst>
            <a:softEdge rad="112500"/>
          </a:effectLst>
        </p:spPr>
      </p:pic>
      <p:sp>
        <p:nvSpPr>
          <p:cNvPr id="5" name="Content Placeholder 4"/>
          <p:cNvSpPr>
            <a:spLocks noGrp="1"/>
          </p:cNvSpPr>
          <p:nvPr>
            <p:ph sz="half" idx="14"/>
          </p:nvPr>
        </p:nvSpPr>
        <p:spPr>
          <a:xfrm>
            <a:off x="712788" y="2518195"/>
            <a:ext cx="3935412" cy="4219575"/>
          </a:xfrm>
        </p:spPr>
        <p:txBody>
          <a:bodyPr>
            <a:normAutofit fontScale="47500" lnSpcReduction="20000"/>
          </a:bodyPr>
          <a:lstStyle/>
          <a:p>
            <a:r>
              <a:rPr lang="en-US" dirty="0">
                <a:effectLst/>
              </a:rPr>
              <a:t>The school has a Home School Reading </a:t>
            </a:r>
            <a:r>
              <a:rPr lang="en-US" dirty="0" err="1">
                <a:effectLst/>
              </a:rPr>
              <a:t>programme</a:t>
            </a:r>
            <a:r>
              <a:rPr lang="en-US" dirty="0">
                <a:effectLst/>
              </a:rPr>
              <a:t> and parents are asked to assist us in listening to their children read.</a:t>
            </a:r>
            <a:endParaRPr lang="en-GB" dirty="0">
              <a:effectLst/>
            </a:endParaRPr>
          </a:p>
          <a:p>
            <a:r>
              <a:rPr lang="en-US" dirty="0">
                <a:effectLst/>
              </a:rPr>
              <a:t>Parents’ evenings are held in the autumn and spring terms.  Here you will be able to discuss the progress and development of your child with the class teacher.</a:t>
            </a:r>
            <a:endParaRPr lang="en-GB" dirty="0">
              <a:effectLst/>
            </a:endParaRPr>
          </a:p>
          <a:p>
            <a:r>
              <a:rPr lang="en-US" dirty="0">
                <a:effectLst/>
              </a:rPr>
              <a:t>A written report for all pupils is issued at the end of the Summer Term.</a:t>
            </a:r>
          </a:p>
          <a:p>
            <a:r>
              <a:rPr lang="en-US" dirty="0">
                <a:effectLst/>
              </a:rPr>
              <a:t>Parents are very supportive and help out with fundraising, trips and activities.</a:t>
            </a:r>
          </a:p>
          <a:p>
            <a:r>
              <a:rPr lang="en-US" dirty="0">
                <a:effectLst/>
              </a:rPr>
              <a:t> We will advise parents should there be any concern with regard to their child’s </a:t>
            </a:r>
            <a:r>
              <a:rPr lang="en-US" dirty="0" err="1">
                <a:effectLst/>
              </a:rPr>
              <a:t>behaviour</a:t>
            </a:r>
            <a:r>
              <a:rPr lang="en-US" dirty="0">
                <a:effectLst/>
              </a:rPr>
              <a:t>, health, attitude or work.  The welfare and progress of your child is enhanced by good cooperation between home and school. </a:t>
            </a:r>
          </a:p>
          <a:p>
            <a:r>
              <a:rPr lang="en-US" dirty="0">
                <a:effectLst/>
              </a:rPr>
              <a:t>Communication with parents is via Call Parents texting service so please inform us if your telephone number changes.</a:t>
            </a:r>
          </a:p>
          <a:p>
            <a:r>
              <a:rPr lang="en-US" dirty="0">
                <a:effectLst/>
              </a:rPr>
              <a:t>Information is also available on the school’s website.</a:t>
            </a:r>
          </a:p>
          <a:p>
            <a:endParaRPr lang="en-GB" dirty="0">
              <a:effectLst/>
            </a:endParaRPr>
          </a:p>
          <a:p>
            <a:endParaRPr lang="en-US" dirty="0"/>
          </a:p>
        </p:txBody>
      </p:sp>
      <p:sp>
        <p:nvSpPr>
          <p:cNvPr id="3" name="Slide Number Placeholder 2"/>
          <p:cNvSpPr>
            <a:spLocks noGrp="1"/>
          </p:cNvSpPr>
          <p:nvPr>
            <p:ph type="sldNum" sz="quarter" idx="12"/>
          </p:nvPr>
        </p:nvSpPr>
        <p:spPr/>
        <p:txBody>
          <a:bodyPr/>
          <a:lstStyle/>
          <a:p>
            <a:fld id="{93E4AAA4-6363-4581-962D-1ACCC2D600C5}" type="slidenum">
              <a:rPr lang="en-US" smtClean="0"/>
              <a:t>42</a:t>
            </a:fld>
            <a:endParaRPr lang="en-US"/>
          </a:p>
        </p:txBody>
      </p:sp>
    </p:spTree>
    <p:extLst>
      <p:ext uri="{BB962C8B-B14F-4D97-AF65-F5344CB8AC3E}">
        <p14:creationId xmlns:p14="http://schemas.microsoft.com/office/powerpoint/2010/main" val="35432807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P.T.A.</a:t>
            </a:r>
          </a:p>
        </p:txBody>
      </p:sp>
      <p:sp>
        <p:nvSpPr>
          <p:cNvPr id="5" name="Content Placeholder 4"/>
          <p:cNvSpPr>
            <a:spLocks noGrp="1"/>
          </p:cNvSpPr>
          <p:nvPr>
            <p:ph sz="half" idx="14"/>
          </p:nvPr>
        </p:nvSpPr>
        <p:spPr>
          <a:xfrm>
            <a:off x="779461" y="2514600"/>
            <a:ext cx="4921427" cy="4219575"/>
          </a:xfrm>
        </p:spPr>
        <p:txBody>
          <a:bodyPr>
            <a:normAutofit fontScale="92500" lnSpcReduction="10000"/>
          </a:bodyPr>
          <a:lstStyle/>
          <a:p>
            <a:r>
              <a:rPr lang="en-US" dirty="0"/>
              <a:t>The school has a Parents Teacher’s Association called Partnership To Action.</a:t>
            </a:r>
          </a:p>
          <a:p>
            <a:r>
              <a:rPr lang="en-US" dirty="0"/>
              <a:t>It </a:t>
            </a:r>
            <a:r>
              <a:rPr lang="en-US" dirty="0" err="1"/>
              <a:t>organises</a:t>
            </a:r>
            <a:r>
              <a:rPr lang="en-US" dirty="0"/>
              <a:t> the school’s Annual Summer Fete and the Christmas Auction.  Both events are very successful and help raise much needed funds for the school.</a:t>
            </a:r>
          </a:p>
          <a:p>
            <a:r>
              <a:rPr lang="en-US" dirty="0"/>
              <a:t>The PTA also assists with discos, parties and other fundraising events.</a:t>
            </a:r>
          </a:p>
          <a:p>
            <a:r>
              <a:rPr lang="en-US" dirty="0"/>
              <a:t>New parents are invited to join and are very welcome.</a:t>
            </a:r>
          </a:p>
        </p:txBody>
      </p:sp>
      <p:pic>
        <p:nvPicPr>
          <p:cNvPr id="8" name="Picture 7" descr="ncpt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4000" y="787400"/>
            <a:ext cx="2032000" cy="2032000"/>
          </a:xfrm>
          <a:prstGeom prst="rect">
            <a:avLst/>
          </a:prstGeom>
        </p:spPr>
      </p:pic>
      <p:sp>
        <p:nvSpPr>
          <p:cNvPr id="9" name="Slide Number Placeholder 8"/>
          <p:cNvSpPr>
            <a:spLocks noGrp="1"/>
          </p:cNvSpPr>
          <p:nvPr>
            <p:ph type="sldNum" sz="quarter" idx="12"/>
          </p:nvPr>
        </p:nvSpPr>
        <p:spPr/>
        <p:txBody>
          <a:bodyPr/>
          <a:lstStyle/>
          <a:p>
            <a:fld id="{93E4AAA4-6363-4581-962D-1ACCC2D600C5}" type="slidenum">
              <a:rPr lang="en-US" smtClean="0"/>
              <a:t>43</a:t>
            </a:fld>
            <a:endParaRPr lang="en-US"/>
          </a:p>
        </p:txBody>
      </p:sp>
    </p:spTree>
    <p:extLst>
      <p:ext uri="{BB962C8B-B14F-4D97-AF65-F5344CB8AC3E}">
        <p14:creationId xmlns:p14="http://schemas.microsoft.com/office/powerpoint/2010/main" val="12446824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Medication</a:t>
            </a:r>
          </a:p>
        </p:txBody>
      </p:sp>
      <p:pic>
        <p:nvPicPr>
          <p:cNvPr id="5" name="Picture Placeholder 4" descr="GetImage.aspx.jpg"/>
          <p:cNvPicPr>
            <a:picLocks noGrp="1" noChangeAspect="1"/>
          </p:cNvPicPr>
          <p:nvPr>
            <p:ph type="pic" idx="1"/>
          </p:nvPr>
        </p:nvPicPr>
        <p:blipFill>
          <a:blip r:embed="rId2" cstate="email">
            <a:extLst>
              <a:ext uri="{28A0092B-C50C-407E-A947-70E740481C1C}">
                <a14:useLocalDpi xmlns:a14="http://schemas.microsoft.com/office/drawing/2010/main" val="0"/>
              </a:ext>
            </a:extLst>
          </a:blip>
          <a:srcRect l="2405" r="2405"/>
          <a:stretch>
            <a:fillRect/>
          </a:stretch>
        </p:blipFill>
        <p:spPr/>
      </p:pic>
      <p:sp>
        <p:nvSpPr>
          <p:cNvPr id="4" name="Text Placeholder 3"/>
          <p:cNvSpPr>
            <a:spLocks noGrp="1"/>
          </p:cNvSpPr>
          <p:nvPr>
            <p:ph type="body" sz="half" idx="2"/>
          </p:nvPr>
        </p:nvSpPr>
        <p:spPr/>
        <p:txBody>
          <a:bodyPr>
            <a:normAutofit fontScale="70000" lnSpcReduction="20000"/>
          </a:bodyPr>
          <a:lstStyle/>
          <a:p>
            <a:pPr marL="285750" indent="-285750">
              <a:buFont typeface="Arial"/>
              <a:buChar char="•"/>
            </a:pPr>
            <a:r>
              <a:rPr lang="en-US" dirty="0"/>
              <a:t>As part of our Health and Safety policy we do not administer any medication to children. It is essentially the responsibility of parents to ensure that a child receives medicines when necessary. </a:t>
            </a:r>
          </a:p>
          <a:p>
            <a:pPr marL="285750" indent="-285750">
              <a:buFont typeface="Arial"/>
              <a:buChar char="•"/>
            </a:pPr>
            <a:r>
              <a:rPr lang="en-US" dirty="0"/>
              <a:t> Parents may be asked to attend the school, wherever practical, to administer medicine to their children if they return to school before completing a course of medication, or if they suffer from long-term complaints. </a:t>
            </a:r>
            <a:endParaRPr lang="en-GB" dirty="0"/>
          </a:p>
          <a:p>
            <a:pPr marL="285750" indent="-285750">
              <a:buFont typeface="Arial"/>
              <a:buChar char="•"/>
            </a:pPr>
            <a:r>
              <a:rPr lang="en-US" dirty="0"/>
              <a:t>Children who suffer with asthma should bring in inhalers.  Younger pupils need to give them to their class teacher, who will store them safely and will ensure that the child has access at any time.  Older pupils are encouraged to be responsible for their own pumps.  All parents must complete an Asthma card for their child, and this must be signed by their doctor. </a:t>
            </a:r>
            <a:endParaRPr lang="en-GB" dirty="0"/>
          </a:p>
          <a:p>
            <a:endParaRPr lang="en-US" dirty="0"/>
          </a:p>
        </p:txBody>
      </p:sp>
      <p:pic>
        <p:nvPicPr>
          <p:cNvPr id="6" name="Picture 5" descr="medicine.jp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420570" y="239889"/>
            <a:ext cx="1225296" cy="1769144"/>
          </a:xfrm>
          <a:prstGeom prst="rect">
            <a:avLst/>
          </a:prstGeom>
        </p:spPr>
      </p:pic>
      <p:sp>
        <p:nvSpPr>
          <p:cNvPr id="7" name="Multiply 6"/>
          <p:cNvSpPr/>
          <p:nvPr/>
        </p:nvSpPr>
        <p:spPr>
          <a:xfrm>
            <a:off x="6447023" y="755524"/>
            <a:ext cx="1736355" cy="1703951"/>
          </a:xfrm>
          <a:prstGeom prst="mathMultiply">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3" name="Slide Number Placeholder 2"/>
          <p:cNvSpPr>
            <a:spLocks noGrp="1"/>
          </p:cNvSpPr>
          <p:nvPr>
            <p:ph type="sldNum" sz="quarter" idx="12"/>
          </p:nvPr>
        </p:nvSpPr>
        <p:spPr/>
        <p:txBody>
          <a:bodyPr/>
          <a:lstStyle/>
          <a:p>
            <a:fld id="{93E4AAA4-6363-4581-962D-1ACCC2D600C5}" type="slidenum">
              <a:rPr lang="en-US" smtClean="0"/>
              <a:t>44</a:t>
            </a:fld>
            <a:endParaRPr lang="en-US"/>
          </a:p>
        </p:txBody>
      </p:sp>
    </p:spTree>
    <p:extLst>
      <p:ext uri="{BB962C8B-B14F-4D97-AF65-F5344CB8AC3E}">
        <p14:creationId xmlns:p14="http://schemas.microsoft.com/office/powerpoint/2010/main" val="35394242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Medical and Dental</a:t>
            </a:r>
          </a:p>
        </p:txBody>
      </p:sp>
      <p:sp>
        <p:nvSpPr>
          <p:cNvPr id="8" name="Rectangle 7"/>
          <p:cNvSpPr/>
          <p:nvPr/>
        </p:nvSpPr>
        <p:spPr>
          <a:xfrm>
            <a:off x="1020763" y="2840841"/>
            <a:ext cx="6662737" cy="3108544"/>
          </a:xfrm>
          <a:prstGeom prst="rect">
            <a:avLst/>
          </a:prstGeom>
        </p:spPr>
        <p:txBody>
          <a:bodyPr wrap="square">
            <a:spAutoFit/>
          </a:bodyPr>
          <a:lstStyle/>
          <a:p>
            <a:pPr marL="285750" indent="-285750">
              <a:buFont typeface="Arial"/>
              <a:buChar char="•"/>
            </a:pPr>
            <a:r>
              <a:rPr lang="en-US" sz="1400" dirty="0">
                <a:solidFill>
                  <a:schemeClr val="bg1"/>
                </a:solidFill>
              </a:rPr>
              <a:t>Please ensure that the school is informed about any medical conditions known to you that are likely to affect your child’s health and education.  </a:t>
            </a:r>
          </a:p>
          <a:p>
            <a:pPr marL="285750" indent="-285750">
              <a:buFont typeface="Arial"/>
              <a:buChar char="•"/>
            </a:pPr>
            <a:endParaRPr lang="en-GB" sz="1400" dirty="0">
              <a:solidFill>
                <a:schemeClr val="bg1"/>
              </a:solidFill>
            </a:endParaRPr>
          </a:p>
          <a:p>
            <a:pPr marL="285750" indent="-285750">
              <a:buFont typeface="Arial"/>
              <a:buChar char="•"/>
            </a:pPr>
            <a:r>
              <a:rPr lang="en-US" sz="1400" dirty="0">
                <a:solidFill>
                  <a:schemeClr val="bg1"/>
                </a:solidFill>
              </a:rPr>
              <a:t>At various times children will receive medical examinations such as dental examinations and eye tests, administered by the Local Health Board.  Parents are notified before these examinations take place.</a:t>
            </a:r>
          </a:p>
          <a:p>
            <a:pPr marL="285750" indent="-285750">
              <a:buFont typeface="Arial"/>
              <a:buChar char="•"/>
            </a:pPr>
            <a:endParaRPr lang="en-GB" sz="1400" dirty="0">
              <a:solidFill>
                <a:schemeClr val="bg1"/>
              </a:solidFill>
            </a:endParaRPr>
          </a:p>
          <a:p>
            <a:pPr marL="285750" indent="-285750">
              <a:buFont typeface="Arial"/>
              <a:buChar char="•"/>
            </a:pPr>
            <a:r>
              <a:rPr lang="en-US" sz="1400" dirty="0">
                <a:solidFill>
                  <a:schemeClr val="bg1"/>
                </a:solidFill>
              </a:rPr>
              <a:t>Responsibility for checking children’s hair for head lice now rests with the parent, and ought to be done on a regular weekly basis.  If an outbreak is discovered please inform the class teacher. Pupils must be treated with a Head Lice lotion before they return to school.</a:t>
            </a:r>
          </a:p>
          <a:p>
            <a:pPr marL="285750" indent="-285750">
              <a:buFont typeface="Arial"/>
              <a:buChar char="•"/>
            </a:pPr>
            <a:endParaRPr lang="en-US" sz="1400" dirty="0">
              <a:solidFill>
                <a:schemeClr val="bg1"/>
              </a:solidFill>
            </a:endParaRPr>
          </a:p>
          <a:p>
            <a:pPr marL="285750" indent="-285750">
              <a:buFont typeface="Arial"/>
              <a:buChar char="•"/>
            </a:pPr>
            <a:r>
              <a:rPr lang="en-US" sz="1400" dirty="0">
                <a:solidFill>
                  <a:schemeClr val="bg1"/>
                </a:solidFill>
              </a:rPr>
              <a:t>The school nurse visits and appointments can be made for parents if requested.</a:t>
            </a:r>
            <a:endParaRPr lang="en-GB" sz="1400" dirty="0">
              <a:solidFill>
                <a:schemeClr val="bg1"/>
              </a:solidFill>
            </a:endParaRPr>
          </a:p>
        </p:txBody>
      </p:sp>
      <p:pic>
        <p:nvPicPr>
          <p:cNvPr id="3" name="Picture 2" descr="ears.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623509" y="1371601"/>
            <a:ext cx="2153602" cy="1447800"/>
          </a:xfrm>
          <a:prstGeom prst="rect">
            <a:avLst/>
          </a:prstGeom>
          <a:ln>
            <a:noFill/>
          </a:ln>
          <a:effectLst>
            <a:softEdge rad="112500"/>
          </a:effectLst>
        </p:spPr>
      </p:pic>
      <p:sp>
        <p:nvSpPr>
          <p:cNvPr id="5" name="Slide Number Placeholder 4"/>
          <p:cNvSpPr>
            <a:spLocks noGrp="1"/>
          </p:cNvSpPr>
          <p:nvPr>
            <p:ph type="sldNum" sz="quarter" idx="12"/>
          </p:nvPr>
        </p:nvSpPr>
        <p:spPr/>
        <p:txBody>
          <a:bodyPr/>
          <a:lstStyle/>
          <a:p>
            <a:fld id="{93E4AAA4-6363-4581-962D-1ACCC2D600C5}" type="slidenum">
              <a:rPr lang="en-US" smtClean="0"/>
              <a:t>45</a:t>
            </a:fld>
            <a:endParaRPr lang="en-US"/>
          </a:p>
        </p:txBody>
      </p:sp>
    </p:spTree>
    <p:extLst>
      <p:ext uri="{BB962C8B-B14F-4D97-AF65-F5344CB8AC3E}">
        <p14:creationId xmlns:p14="http://schemas.microsoft.com/office/powerpoint/2010/main" val="22499377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Transition</a:t>
            </a:r>
          </a:p>
        </p:txBody>
      </p:sp>
      <p:sp>
        <p:nvSpPr>
          <p:cNvPr id="3" name="Rectangle 2"/>
          <p:cNvSpPr/>
          <p:nvPr/>
        </p:nvSpPr>
        <p:spPr>
          <a:xfrm>
            <a:off x="712788" y="2908301"/>
            <a:ext cx="7961312" cy="3693319"/>
          </a:xfrm>
          <a:prstGeom prst="rect">
            <a:avLst/>
          </a:prstGeom>
        </p:spPr>
        <p:txBody>
          <a:bodyPr wrap="square">
            <a:spAutoFit/>
          </a:bodyPr>
          <a:lstStyle/>
          <a:p>
            <a:r>
              <a:rPr lang="en-US" dirty="0">
                <a:solidFill>
                  <a:schemeClr val="bg1"/>
                </a:solidFill>
              </a:rPr>
              <a:t>Arrangements are made for our year 6 pupils to spend an induction day at </a:t>
            </a:r>
            <a:r>
              <a:rPr lang="en-US" dirty="0" err="1">
                <a:solidFill>
                  <a:schemeClr val="bg1"/>
                </a:solidFill>
              </a:rPr>
              <a:t>Newbridge</a:t>
            </a:r>
            <a:r>
              <a:rPr lang="en-US" dirty="0">
                <a:solidFill>
                  <a:schemeClr val="bg1"/>
                </a:solidFill>
              </a:rPr>
              <a:t> Comprehensive School, the designated secondary school for </a:t>
            </a:r>
            <a:r>
              <a:rPr lang="en-US" dirty="0" err="1">
                <a:solidFill>
                  <a:schemeClr val="bg1"/>
                </a:solidFill>
              </a:rPr>
              <a:t>Pentwynmawr</a:t>
            </a:r>
            <a:r>
              <a:rPr lang="en-US" dirty="0">
                <a:solidFill>
                  <a:schemeClr val="bg1"/>
                </a:solidFill>
              </a:rPr>
              <a:t>. </a:t>
            </a:r>
          </a:p>
          <a:p>
            <a:endParaRPr lang="en-US" dirty="0">
              <a:solidFill>
                <a:schemeClr val="bg1"/>
              </a:solidFill>
            </a:endParaRPr>
          </a:p>
          <a:p>
            <a:r>
              <a:rPr lang="en-US" dirty="0">
                <a:solidFill>
                  <a:schemeClr val="bg1"/>
                </a:solidFill>
              </a:rPr>
              <a:t> There are also a number of additional visits throughout the year.  Pupils from years 5 and 6 take part in the annual concert at </a:t>
            </a:r>
            <a:r>
              <a:rPr lang="en-US" dirty="0" err="1">
                <a:solidFill>
                  <a:schemeClr val="bg1"/>
                </a:solidFill>
              </a:rPr>
              <a:t>Newbridge</a:t>
            </a:r>
            <a:r>
              <a:rPr lang="en-US" dirty="0">
                <a:solidFill>
                  <a:schemeClr val="bg1"/>
                </a:solidFill>
              </a:rPr>
              <a:t>, along with pupils from the other cluster schools.</a:t>
            </a:r>
          </a:p>
          <a:p>
            <a:endParaRPr lang="en-GB" dirty="0">
              <a:solidFill>
                <a:schemeClr val="bg1"/>
              </a:solidFill>
            </a:endParaRPr>
          </a:p>
          <a:p>
            <a:r>
              <a:rPr lang="en-US" dirty="0">
                <a:solidFill>
                  <a:schemeClr val="bg1"/>
                </a:solidFill>
              </a:rPr>
              <a:t>The head of the school and members of staff visit our school and meet with the children to answer any questions they may have.</a:t>
            </a:r>
            <a:endParaRPr lang="en-GB" dirty="0">
              <a:solidFill>
                <a:schemeClr val="bg1"/>
              </a:solidFill>
            </a:endParaRPr>
          </a:p>
          <a:p>
            <a:r>
              <a:rPr lang="en-US" dirty="0">
                <a:solidFill>
                  <a:schemeClr val="bg1"/>
                </a:solidFill>
              </a:rPr>
              <a:t>Year 6 pupils and their parents are invited to meet staff at an evening meeting at the comprehensive school and are given a tour of the school.</a:t>
            </a:r>
            <a:endParaRPr lang="en-GB" dirty="0">
              <a:solidFill>
                <a:schemeClr val="bg1"/>
              </a:solidFill>
            </a:endParaRPr>
          </a:p>
        </p:txBody>
      </p:sp>
      <p:sp>
        <p:nvSpPr>
          <p:cNvPr id="4" name="Slide Number Placeholder 3"/>
          <p:cNvSpPr>
            <a:spLocks noGrp="1"/>
          </p:cNvSpPr>
          <p:nvPr>
            <p:ph type="sldNum" sz="quarter" idx="12"/>
          </p:nvPr>
        </p:nvSpPr>
        <p:spPr/>
        <p:txBody>
          <a:bodyPr/>
          <a:lstStyle/>
          <a:p>
            <a:fld id="{93E4AAA4-6363-4581-962D-1ACCC2D600C5}" type="slidenum">
              <a:rPr lang="en-US" smtClean="0"/>
              <a:t>46</a:t>
            </a:fld>
            <a:endParaRPr lang="en-US"/>
          </a:p>
        </p:txBody>
      </p:sp>
    </p:spTree>
    <p:extLst>
      <p:ext uri="{BB962C8B-B14F-4D97-AF65-F5344CB8AC3E}">
        <p14:creationId xmlns:p14="http://schemas.microsoft.com/office/powerpoint/2010/main" val="30551874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Transport</a:t>
            </a:r>
          </a:p>
        </p:txBody>
      </p:sp>
      <p:sp>
        <p:nvSpPr>
          <p:cNvPr id="3" name="Content Placeholder 2"/>
          <p:cNvSpPr>
            <a:spLocks noGrp="1"/>
          </p:cNvSpPr>
          <p:nvPr>
            <p:ph idx="1"/>
          </p:nvPr>
        </p:nvSpPr>
        <p:spPr>
          <a:xfrm>
            <a:off x="546631" y="2700601"/>
            <a:ext cx="8199454" cy="3859567"/>
          </a:xfrm>
        </p:spPr>
        <p:txBody>
          <a:bodyPr>
            <a:normAutofit fontScale="25000" lnSpcReduction="20000"/>
          </a:bodyPr>
          <a:lstStyle/>
          <a:p>
            <a:pPr marL="0" indent="0">
              <a:buNone/>
            </a:pPr>
            <a:r>
              <a:rPr lang="en-US" sz="4800" dirty="0">
                <a:effectLst/>
              </a:rPr>
              <a:t>We would encourage you to walk your child to school if at all possible.  If you have to bring your child to school by car please observe these simple rules to ensure safety:</a:t>
            </a:r>
            <a:endParaRPr lang="en-GB" sz="4800" dirty="0">
              <a:effectLst/>
            </a:endParaRPr>
          </a:p>
          <a:p>
            <a:pPr lvl="0"/>
            <a:r>
              <a:rPr lang="en-US" sz="4800" dirty="0">
                <a:effectLst/>
              </a:rPr>
              <a:t>Keep the yellow zigzag area clear.</a:t>
            </a:r>
            <a:endParaRPr lang="en-GB" sz="4800" dirty="0">
              <a:effectLst/>
            </a:endParaRPr>
          </a:p>
          <a:p>
            <a:pPr lvl="0"/>
            <a:r>
              <a:rPr lang="en-US" sz="4800" dirty="0">
                <a:effectLst/>
              </a:rPr>
              <a:t>Do not double-park.</a:t>
            </a:r>
            <a:endParaRPr lang="en-GB" sz="4800" dirty="0">
              <a:effectLst/>
            </a:endParaRPr>
          </a:p>
          <a:p>
            <a:pPr lvl="0"/>
            <a:r>
              <a:rPr lang="en-US" sz="4800" dirty="0">
                <a:effectLst/>
              </a:rPr>
              <a:t>DO NOT PARK IN FRONT OF THE SCHOOL GATES</a:t>
            </a:r>
            <a:endParaRPr lang="en-GB" sz="4800" dirty="0">
              <a:effectLst/>
            </a:endParaRPr>
          </a:p>
          <a:p>
            <a:pPr lvl="0"/>
            <a:r>
              <a:rPr lang="en-US" sz="4800" dirty="0">
                <a:effectLst/>
              </a:rPr>
              <a:t>All children and parents must use the playground entrance to the school.</a:t>
            </a:r>
            <a:endParaRPr lang="en-GB" sz="4800" dirty="0">
              <a:effectLst/>
            </a:endParaRPr>
          </a:p>
          <a:p>
            <a:pPr lvl="0"/>
            <a:r>
              <a:rPr lang="en-US" sz="4800" dirty="0">
                <a:effectLst/>
              </a:rPr>
              <a:t>Children should alight on the </a:t>
            </a:r>
            <a:r>
              <a:rPr lang="en-US" sz="4800" dirty="0" err="1">
                <a:effectLst/>
              </a:rPr>
              <a:t>kerb</a:t>
            </a:r>
            <a:r>
              <a:rPr lang="en-US" sz="4800" dirty="0">
                <a:effectLst/>
              </a:rPr>
              <a:t> side of the car.</a:t>
            </a:r>
            <a:endParaRPr lang="en-GB" sz="4800" dirty="0">
              <a:effectLst/>
            </a:endParaRPr>
          </a:p>
          <a:p>
            <a:pPr lvl="0"/>
            <a:r>
              <a:rPr lang="en-US" sz="4800" dirty="0">
                <a:effectLst/>
              </a:rPr>
              <a:t>All children should be safely strapped in with seat belts in transit.</a:t>
            </a:r>
          </a:p>
          <a:p>
            <a:pPr marL="0" lvl="0" indent="0">
              <a:buNone/>
            </a:pPr>
            <a:r>
              <a:rPr lang="en-US" sz="4800" dirty="0">
                <a:solidFill>
                  <a:srgbClr val="FF0000"/>
                </a:solidFill>
                <a:effectLst/>
              </a:rPr>
              <a:t>PARENTS/GRANDPARENTS/CARERS ARE NOT ALLOWED TO PARK N THE STAFF CAR PARK.  THE STAFF </a:t>
            </a:r>
          </a:p>
          <a:p>
            <a:pPr marL="0" lvl="0" indent="0">
              <a:buNone/>
            </a:pPr>
            <a:r>
              <a:rPr lang="en-US" sz="4800" dirty="0">
                <a:solidFill>
                  <a:srgbClr val="FF0000"/>
                </a:solidFill>
                <a:effectLst/>
              </a:rPr>
              <a:t>CAR PARK IS IN CONSTANT USE BY DELIVERY LORRIES, CONTRACTORS VANS AND AGENCY WORKERS.</a:t>
            </a:r>
          </a:p>
          <a:p>
            <a:pPr marL="0" lvl="0" indent="0">
              <a:buNone/>
            </a:pPr>
            <a:r>
              <a:rPr lang="en-US" sz="4800" dirty="0">
                <a:solidFill>
                  <a:srgbClr val="FF0000"/>
                </a:solidFill>
                <a:effectLst/>
              </a:rPr>
              <a:t>  THIS IS A HEALTH AND SAFETY DIRECTIVE FROM THE LOCAL ATUTHORITY AND MUST BE ADHERED TO.</a:t>
            </a:r>
            <a:endParaRPr lang="en-GB" sz="4800" dirty="0">
              <a:solidFill>
                <a:srgbClr val="FF0000"/>
              </a:solidFill>
              <a:effectLst/>
            </a:endParaRPr>
          </a:p>
          <a:p>
            <a:endParaRPr lang="en-US" dirty="0"/>
          </a:p>
        </p:txBody>
      </p:sp>
      <p:pic>
        <p:nvPicPr>
          <p:cNvPr id="4" name="Picture 3" descr="no parking.jp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981845" y="3389650"/>
            <a:ext cx="1908936" cy="1908936"/>
          </a:xfrm>
          <a:prstGeom prst="rect">
            <a:avLst/>
          </a:prstGeom>
          <a:ln>
            <a:noFill/>
          </a:ln>
          <a:effectLst>
            <a:softEdge rad="112500"/>
          </a:effectLst>
        </p:spPr>
      </p:pic>
      <p:pic>
        <p:nvPicPr>
          <p:cNvPr id="5" name="Picture 4" descr="image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49426">
            <a:off x="6018243" y="552506"/>
            <a:ext cx="2625622" cy="1853380"/>
          </a:xfrm>
          <a:prstGeom prst="rect">
            <a:avLst/>
          </a:prstGeom>
          <a:ln>
            <a:noFill/>
          </a:ln>
          <a:effectLst>
            <a:softEdge rad="112500"/>
          </a:effectLst>
        </p:spPr>
      </p:pic>
      <p:sp>
        <p:nvSpPr>
          <p:cNvPr id="6" name="Slide Number Placeholder 5"/>
          <p:cNvSpPr>
            <a:spLocks noGrp="1"/>
          </p:cNvSpPr>
          <p:nvPr>
            <p:ph type="sldNum" sz="quarter" idx="12"/>
          </p:nvPr>
        </p:nvSpPr>
        <p:spPr/>
        <p:txBody>
          <a:bodyPr/>
          <a:lstStyle/>
          <a:p>
            <a:fld id="{93E4AAA4-6363-4581-962D-1ACCC2D600C5}" type="slidenum">
              <a:rPr lang="en-US" smtClean="0"/>
              <a:t>47</a:t>
            </a:fld>
            <a:endParaRPr lang="en-US"/>
          </a:p>
        </p:txBody>
      </p:sp>
    </p:spTree>
    <p:extLst>
      <p:ext uri="{BB962C8B-B14F-4D97-AF65-F5344CB8AC3E}">
        <p14:creationId xmlns:p14="http://schemas.microsoft.com/office/powerpoint/2010/main" val="2102229573"/>
      </p:ext>
    </p:extLst>
  </p:cSld>
  <p:clrMapOvr>
    <a:masterClrMapping/>
  </p:clrMapOvr>
</p:sld>
</file>

<file path=ppt/theme/theme1.xml><?xml version="1.0" encoding="utf-8"?>
<a:theme xmlns:a="http://schemas.openxmlformats.org/drawingml/2006/main" name="Sky">
  <a:themeElements>
    <a:clrScheme name="Sky">
      <a:dk1>
        <a:sysClr val="windowText" lastClr="000000"/>
      </a:dk1>
      <a:lt1>
        <a:sysClr val="window" lastClr="FFFFFF"/>
      </a:lt1>
      <a:dk2>
        <a:srgbClr val="1782BF"/>
      </a:dk2>
      <a:lt2>
        <a:srgbClr val="62BCE9"/>
      </a:lt2>
      <a:accent1>
        <a:srgbClr val="073779"/>
      </a:accent1>
      <a:accent2>
        <a:srgbClr val="8FD9FB"/>
      </a:accent2>
      <a:accent3>
        <a:srgbClr val="FFCC00"/>
      </a:accent3>
      <a:accent4>
        <a:srgbClr val="EB6615"/>
      </a:accent4>
      <a:accent5>
        <a:srgbClr val="C76402"/>
      </a:accent5>
      <a:accent6>
        <a:srgbClr val="B523B4"/>
      </a:accent6>
      <a:hlink>
        <a:srgbClr val="FFDE26"/>
      </a:hlink>
      <a:folHlink>
        <a:srgbClr val="DEBE00"/>
      </a:folHlink>
    </a:clrScheme>
    <a:fontScheme name="Sky">
      <a:majorFont>
        <a:latin typeface="Arial Rounded MT Bold"/>
        <a:ea typeface=""/>
        <a:cs typeface=""/>
        <a:font script="Jpan" typeface="ＭＳ Ｐゴシック"/>
        <a:font script="Hans" typeface="宋体"/>
        <a:font script="Hant" typeface="新細明體"/>
      </a:majorFont>
      <a:minorFont>
        <a:latin typeface="Arial Rounded MT Bold"/>
        <a:ea typeface=""/>
        <a:cs typeface=""/>
        <a:font script="Jpan" typeface="ＭＳ Ｐゴシック"/>
        <a:font script="Hans" typeface="宋体"/>
        <a:font script="Hant" typeface="新細明體"/>
      </a:minorFont>
    </a:fontScheme>
    <a:fmtScheme name="Sky">
      <a:fillStyleLst>
        <a:solidFill>
          <a:schemeClr val="phClr"/>
        </a:solidFill>
        <a:solidFill>
          <a:schemeClr val="phClr">
            <a:alpha val="50000"/>
          </a:schemeClr>
        </a:solidFill>
        <a:gradFill rotWithShape="1">
          <a:gsLst>
            <a:gs pos="0">
              <a:schemeClr val="phClr">
                <a:shade val="30000"/>
                <a:satMod val="130000"/>
              </a:schemeClr>
            </a:gs>
            <a:gs pos="80000">
              <a:schemeClr val="phClr">
                <a:shade val="93000"/>
                <a:satMod val="130000"/>
              </a:schemeClr>
            </a:gs>
            <a:gs pos="100000">
              <a:schemeClr val="phClr">
                <a:shade val="94000"/>
                <a:satMod val="135000"/>
              </a:schemeClr>
            </a:gs>
          </a:gsLst>
          <a:lin ang="14400000" scaled="1"/>
        </a:gradFill>
      </a:fillStyleLst>
      <a:lnStyleLst>
        <a:ln w="12700" cap="flat" cmpd="sng" algn="ctr">
          <a:solidFill>
            <a:schemeClr val="phClr">
              <a:shade val="95000"/>
              <a:satMod val="105000"/>
            </a:schemeClr>
          </a:solidFill>
          <a:prstDash val="solid"/>
        </a:ln>
        <a:ln w="31750" cap="flat" cmpd="sng" algn="ctr">
          <a:solidFill>
            <a:schemeClr val="phClr"/>
          </a:solidFill>
          <a:prstDash val="solid"/>
        </a:ln>
        <a:ln w="63500" cap="flat" cmpd="sng" algn="ctr">
          <a:solidFill>
            <a:schemeClr val="phClr"/>
          </a:solidFill>
          <a:prstDash val="solid"/>
        </a:ln>
      </a:lnStyleLst>
      <a:effectStyleLst>
        <a:effectStyle>
          <a:effectLst/>
        </a:effectStyle>
        <a:effectStyle>
          <a:effectLst>
            <a:outerShdw blurRad="88900" dist="63500" dir="3000000" algn="br" rotWithShape="0">
              <a:srgbClr val="000000">
                <a:alpha val="35000"/>
              </a:srgbClr>
            </a:outerShdw>
          </a:effectLst>
        </a:effectStyle>
        <a:effectStyle>
          <a:effectLst>
            <a:innerShdw blurRad="50800" dist="25400" dir="6600000">
              <a:srgbClr val="000000">
                <a:alpha val="50000"/>
              </a:srgbClr>
            </a:innerShdw>
            <a:reflection blurRad="12700" stA="26000" endPos="28000" dist="38100" dir="5400000" sy="-100000" rotWithShape="0"/>
          </a:effectLst>
        </a:effectStyle>
      </a:effectStyleLst>
      <a:bgFillStyleLst>
        <a:solidFill>
          <a:schemeClr val="phClr"/>
        </a:solidFill>
        <a:gradFill rotWithShape="1">
          <a:gsLst>
            <a:gs pos="0">
              <a:schemeClr val="phClr">
                <a:tint val="100000"/>
                <a:satMod val="140000"/>
                <a:lumMod val="105000"/>
              </a:schemeClr>
            </a:gs>
            <a:gs pos="100000">
              <a:schemeClr val="phClr">
                <a:shade val="20000"/>
                <a:satMod val="250000"/>
                <a:lumMod val="110000"/>
              </a:schemeClr>
            </a:gs>
          </a:gsLst>
          <a:path path="circle">
            <a:fillToRect l="50000" t="50000" r="50000" b="50000"/>
          </a:path>
        </a:gradFill>
        <a:gradFill rotWithShape="1">
          <a:gsLst>
            <a:gs pos="0">
              <a:schemeClr val="phClr">
                <a:tint val="80000"/>
                <a:satMod val="300000"/>
              </a:schemeClr>
            </a:gs>
            <a:gs pos="100000">
              <a:schemeClr val="phClr">
                <a:shade val="30000"/>
                <a:satMod val="20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Sky.thmx</Template>
  <TotalTime>888</TotalTime>
  <Words>7327</Words>
  <Application>Microsoft Office PowerPoint</Application>
  <PresentationFormat>On-screen Show (4:3)</PresentationFormat>
  <Paragraphs>404</Paragraphs>
  <Slides>47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Arial Rounded MT Bold</vt:lpstr>
      <vt:lpstr>Calibri</vt:lpstr>
      <vt:lpstr>Lucida Calligraphy</vt:lpstr>
      <vt:lpstr>Marker Felt</vt:lpstr>
      <vt:lpstr>Sky</vt:lpstr>
      <vt:lpstr>Pentwynmawr  Primary School</vt:lpstr>
      <vt:lpstr>Welcome!</vt:lpstr>
      <vt:lpstr>Contact Details</vt:lpstr>
      <vt:lpstr>Success for all,  success for life</vt:lpstr>
      <vt:lpstr>Our School</vt:lpstr>
      <vt:lpstr>We aim:</vt:lpstr>
      <vt:lpstr>Curriculum</vt:lpstr>
      <vt:lpstr>Foundation Phase</vt:lpstr>
      <vt:lpstr>KEY STAGE 2</vt:lpstr>
      <vt:lpstr>Additional Learning Needs</vt:lpstr>
      <vt:lpstr>More Able and Talented</vt:lpstr>
      <vt:lpstr>Literacy  Skills</vt:lpstr>
      <vt:lpstr>Numeracy Skills</vt:lpstr>
      <vt:lpstr>I.C.T. </vt:lpstr>
      <vt:lpstr>Religious Education and Collective Worship</vt:lpstr>
      <vt:lpstr>The Welsh Language</vt:lpstr>
      <vt:lpstr>Sex and Relationships Education</vt:lpstr>
      <vt:lpstr>Sport and Physical Education</vt:lpstr>
      <vt:lpstr>Jewellery</vt:lpstr>
      <vt:lpstr>Safeguarding</vt:lpstr>
      <vt:lpstr>Security</vt:lpstr>
      <vt:lpstr>Mobile Phones</vt:lpstr>
      <vt:lpstr>Policies</vt:lpstr>
      <vt:lpstr>Behaviour</vt:lpstr>
      <vt:lpstr>Anti-Bullying</vt:lpstr>
      <vt:lpstr>Extra Curricular Activties</vt:lpstr>
      <vt:lpstr>Outdoor Learning</vt:lpstr>
      <vt:lpstr>Attendance</vt:lpstr>
      <vt:lpstr>Family Holidays    EVERY DAY COUNTS</vt:lpstr>
      <vt:lpstr>Equal Opportunities  for All</vt:lpstr>
      <vt:lpstr>Assessment</vt:lpstr>
      <vt:lpstr>Homework</vt:lpstr>
      <vt:lpstr>Admission Procedures</vt:lpstr>
      <vt:lpstr>Admission Continued</vt:lpstr>
      <vt:lpstr>Charging and Remissions Policy</vt:lpstr>
      <vt:lpstr>Governing Body</vt:lpstr>
      <vt:lpstr>Complaints Procedure</vt:lpstr>
      <vt:lpstr>School Uniform</vt:lpstr>
      <vt:lpstr>Healthy School Status</vt:lpstr>
      <vt:lpstr>PowerPoint Presentation</vt:lpstr>
      <vt:lpstr>       Eco Schools</vt:lpstr>
      <vt:lpstr>HOME SCHOOL LINKS</vt:lpstr>
      <vt:lpstr>P.T.A.</vt:lpstr>
      <vt:lpstr>Medication</vt:lpstr>
      <vt:lpstr>Medical and Dental</vt:lpstr>
      <vt:lpstr>Transition</vt:lpstr>
      <vt:lpstr>Transport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Pentwynmawr  Primary School</dc:title>
  <dc:creator>J M Nash</dc:creator>
  <cp:lastModifiedBy>laura blandon</cp:lastModifiedBy>
  <cp:revision>65</cp:revision>
  <cp:lastPrinted>2015-04-13T12:37:17Z</cp:lastPrinted>
  <dcterms:created xsi:type="dcterms:W3CDTF">2015-03-19T15:13:07Z</dcterms:created>
  <dcterms:modified xsi:type="dcterms:W3CDTF">2020-05-19T13:34:00Z</dcterms:modified>
</cp:coreProperties>
</file>